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7" r:id="rId3"/>
    <p:sldId id="266" r:id="rId4"/>
    <p:sldId id="258" r:id="rId5"/>
    <p:sldId id="259" r:id="rId6"/>
    <p:sldId id="267" r:id="rId7"/>
    <p:sldId id="260" r:id="rId8"/>
    <p:sldId id="261" r:id="rId9"/>
    <p:sldId id="262" r:id="rId10"/>
    <p:sldId id="263" r:id="rId11"/>
    <p:sldId id="264" r:id="rId12"/>
    <p:sldId id="265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C9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r>
              <a:rPr lang="ru-RU" sz="1800" dirty="0">
                <a:solidFill>
                  <a:schemeClr val="tx1"/>
                </a:solidFill>
                <a:latin typeface="+mj-lt"/>
              </a:rPr>
              <a:t>Распределение записей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/>
              </a:solidFill>
              <a:latin typeface="+mj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7346724158581867"/>
          <c:y val="0.13778246427440691"/>
          <c:w val="0.65306575637800934"/>
          <c:h val="0.73147528051902055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Исследования в АПЦ № 1 за 2019 г.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A53-444B-9B4F-2CB69D3C6D7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5FB-4C1E-925A-2824335902B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5FB-4C1E-925A-2824335902B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Лист1!$A$2:$A$15</c:f>
              <c:strCache>
                <c:ptCount val="3"/>
                <c:pt idx="0">
                  <c:v>SR</c:v>
                </c:pt>
                <c:pt idx="1">
                  <c:v>AF</c:v>
                </c:pt>
                <c:pt idx="2">
                  <c:v>VA</c:v>
                </c:pt>
              </c:strCache>
            </c:strRef>
          </c:cat>
          <c:val>
            <c:numRef>
              <c:f>Лист1!$B$2:$B$15</c:f>
              <c:numCache>
                <c:formatCode>General</c:formatCode>
                <c:ptCount val="3"/>
                <c:pt idx="0">
                  <c:v>2000</c:v>
                </c:pt>
                <c:pt idx="1">
                  <c:v>1587</c:v>
                </c:pt>
                <c:pt idx="2">
                  <c:v>2841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A53-444B-9B4F-2CB69D3C6D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7"/>
      </c:doughnut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1.5962330575676635E-2"/>
          <c:y val="0.34216721396117067"/>
          <c:w val="0.15464565616176335"/>
          <c:h val="0.288702499832299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BCE4A-B1A1-4D88-BD16-E73921BCEBC8}" type="datetimeFigureOut">
              <a:rPr lang="ru-RU" smtClean="0"/>
              <a:t>20.03.2024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EC3F-7A8E-401A-BF54-BFE085FDD6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8082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BCE4A-B1A1-4D88-BD16-E73921BCEBC8}" type="datetimeFigureOut">
              <a:rPr lang="ru-RU" smtClean="0"/>
              <a:t>20.03.2024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EC3F-7A8E-401A-BF54-BFE085FDD6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1424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BCE4A-B1A1-4D88-BD16-E73921BCEBC8}" type="datetimeFigureOut">
              <a:rPr lang="ru-RU" smtClean="0"/>
              <a:t>20.03.2024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EC3F-7A8E-401A-BF54-BFE085FDD6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32491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льзовательский макет без заголовка">
  <p:cSld name="Пользовательский макет без заголовка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CB9FB073-3B1B-45DA-9F5E-9E1191F3E2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6714" y="2629551"/>
            <a:ext cx="7520335" cy="2291699"/>
          </a:xfrm>
        </p:spPr>
        <p:txBody>
          <a:bodyPr anchor="ctr" anchorCtr="0"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72" y="538931"/>
            <a:ext cx="2694682" cy="1551690"/>
          </a:xfrm>
          <a:prstGeom prst="rect">
            <a:avLst/>
          </a:prstGeom>
        </p:spPr>
      </p:pic>
      <p:grpSp>
        <p:nvGrpSpPr>
          <p:cNvPr id="11" name="Группа 10"/>
          <p:cNvGrpSpPr/>
          <p:nvPr userDrawn="1"/>
        </p:nvGrpSpPr>
        <p:grpSpPr>
          <a:xfrm>
            <a:off x="8147049" y="535815"/>
            <a:ext cx="3341727" cy="486536"/>
            <a:chOff x="8031123" y="535815"/>
            <a:chExt cx="3341727" cy="486536"/>
          </a:xfrm>
        </p:grpSpPr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0673" y="535815"/>
              <a:ext cx="1862177" cy="486536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 userDrawn="1"/>
          </p:nvSpPr>
          <p:spPr>
            <a:xfrm>
              <a:off x="8031123" y="612494"/>
              <a:ext cx="1320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solidFill>
                    <a:schemeClr val="bg1"/>
                  </a:solidFill>
                </a:rPr>
                <a:t>Организатор: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99238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льзовательский макет без заголовка" preserve="1">
  <p:cSld name="Пользовательский макет без заголовка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CB9FB073-3B1B-45DA-9F5E-9E1191F3E2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6714" y="2629551"/>
            <a:ext cx="7520335" cy="2291699"/>
          </a:xfrm>
        </p:spPr>
        <p:txBody>
          <a:bodyPr anchor="ctr" anchorCtr="0"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72" y="538931"/>
            <a:ext cx="2694682" cy="1551690"/>
          </a:xfrm>
          <a:prstGeom prst="rect">
            <a:avLst/>
          </a:prstGeom>
        </p:spPr>
      </p:pic>
      <p:grpSp>
        <p:nvGrpSpPr>
          <p:cNvPr id="11" name="Группа 10"/>
          <p:cNvGrpSpPr/>
          <p:nvPr userDrawn="1"/>
        </p:nvGrpSpPr>
        <p:grpSpPr>
          <a:xfrm>
            <a:off x="8147049" y="535815"/>
            <a:ext cx="3341727" cy="486536"/>
            <a:chOff x="8031123" y="535815"/>
            <a:chExt cx="3341727" cy="486536"/>
          </a:xfrm>
        </p:grpSpPr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0673" y="535815"/>
              <a:ext cx="1862177" cy="486536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 userDrawn="1"/>
          </p:nvSpPr>
          <p:spPr>
            <a:xfrm>
              <a:off x="8031123" y="612494"/>
              <a:ext cx="1320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solidFill>
                    <a:srgbClr val="FFFFFF"/>
                  </a:solidFill>
                </a:rPr>
                <a:t>Организатор: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25690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Пользовательский макет без заголовка">
  <p:cSld name="1_Пользовательский макет без заголовка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Номер слайда 3">
            <a:extLst>
              <a:ext uri="{FF2B5EF4-FFF2-40B4-BE49-F238E27FC236}">
                <a16:creationId xmlns:a16="http://schemas.microsoft.com/office/drawing/2014/main" id="{4EF68B46-A473-426C-811D-EDE1514D9AE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888092" y="6492875"/>
            <a:ext cx="1716157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34BEDE09-BB71-420A-A9D7-2BECD5B78100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7" name="Нижний колонтитул 4">
            <a:extLst>
              <a:ext uri="{FF2B5EF4-FFF2-40B4-BE49-F238E27FC236}">
                <a16:creationId xmlns:a16="http://schemas.microsoft.com/office/drawing/2014/main" id="{525C3928-435B-4292-BCEB-4A08C612B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5325" y="6492875"/>
            <a:ext cx="1166280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srgbClr val="575757"/>
                </a:solidFill>
                <a:cs typeface="Arial" panose="020B0604020202020204" pitchFamily="34" charset="0"/>
              </a:rPr>
              <a:t>telemedai.ru</a:t>
            </a:r>
            <a:endParaRPr lang="ru-RU" dirty="0">
              <a:solidFill>
                <a:srgbClr val="575757"/>
              </a:solidFill>
              <a:cs typeface="Arial" panose="020B0604020202020204" pitchFamily="34" charset="0"/>
            </a:endParaRP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39C7095D-0DB5-4093-995D-145E6141FB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7551" y="0"/>
            <a:ext cx="9388882" cy="1000156"/>
          </a:xfrm>
        </p:spPr>
        <p:txBody>
          <a:bodyPr tIns="36000" bIns="36000" anchor="ctr" anchorCtr="0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ru-RU" dirty="0"/>
              <a:t>ОБРАЗЕЦ </a:t>
            </a:r>
            <a:r>
              <a:rPr lang="en-US" dirty="0"/>
              <a:t> </a:t>
            </a:r>
            <a:r>
              <a:rPr lang="ru-RU" dirty="0"/>
              <a:t>ЗАГОЛОВКА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FF3D66EA-7DAC-4E67-9F32-DCCBB6E5EE5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6848" y="1188720"/>
            <a:ext cx="10939201" cy="496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539750" indent="-177800">
              <a:buClrTx/>
              <a:buSzPct val="100000"/>
              <a:defRPr sz="1600">
                <a:solidFill>
                  <a:schemeClr val="tx1"/>
                </a:solidFill>
                <a:latin typeface="+mn-lt"/>
              </a:defRPr>
            </a:lvl2pPr>
            <a:lvl3pPr marL="895350" indent="-177800">
              <a:buClrTx/>
              <a:buSzPct val="100000"/>
              <a:defRPr sz="1400"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094" y="239144"/>
            <a:ext cx="1321581" cy="76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8872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31">
          <p15:clr>
            <a:srgbClr val="FBAE40"/>
          </p15:clr>
        </p15:guide>
        <p15:guide id="2" pos="438">
          <p15:clr>
            <a:srgbClr val="FBAE40"/>
          </p15:clr>
        </p15:guide>
        <p15:guide id="3" pos="7242">
          <p15:clr>
            <a:srgbClr val="FBAE40"/>
          </p15:clr>
        </p15:guide>
        <p15:guide id="4" orient="horz" pos="383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DB14C5-A2ED-44FB-B755-99308B79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7552" y="6356350"/>
            <a:ext cx="4114800" cy="3651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  <a:latin typeface="Panton" panose="00000500000000000000" pitchFamily="2" charset="-52"/>
              </a:defRPr>
            </a:lvl1pPr>
          </a:lstStyle>
          <a:p>
            <a:endParaRPr lang="ru-RU" dirty="0">
              <a:solidFill>
                <a:srgbClr val="575757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54D1DB-F64F-4232-8FF2-2CA6EAAF4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Panton" panose="00000500000000000000" pitchFamily="2" charset="-52"/>
              </a:defRPr>
            </a:lvl1pPr>
          </a:lstStyle>
          <a:p>
            <a:fld id="{8309CD9B-0259-4704-956C-B046440AE7FA}" type="slidenum">
              <a:rPr lang="ru-RU" smtClean="0">
                <a:solidFill>
                  <a:srgbClr val="575757"/>
                </a:solidFill>
              </a:rPr>
              <a:pPr/>
              <a:t>‹#›</a:t>
            </a:fld>
            <a:endParaRPr lang="ru-RU">
              <a:solidFill>
                <a:srgbClr val="575757"/>
              </a:solidFill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0C26D3A-244D-4C80-9286-D43A3B6582E3}"/>
              </a:ext>
            </a:extLst>
          </p:cNvPr>
          <p:cNvCxnSpPr>
            <a:cxnSpLocks/>
          </p:cNvCxnSpPr>
          <p:nvPr userDrawn="1"/>
        </p:nvCxnSpPr>
        <p:spPr>
          <a:xfrm>
            <a:off x="0" y="3724802"/>
            <a:ext cx="75057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897A1AA5-FEA5-4423-8507-32CA9AB86B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7553" y="2941621"/>
            <a:ext cx="6546198" cy="1000156"/>
          </a:xfrm>
        </p:spPr>
        <p:txBody>
          <a:bodyPr tIns="36000" bIns="36000" anchor="t" anchorCtr="0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tx1"/>
                </a:solidFill>
                <a:latin typeface="Panton Bold" panose="00000800000000000000" pitchFamily="2" charset="-52"/>
              </a:defRPr>
            </a:lvl1pPr>
          </a:lstStyle>
          <a:p>
            <a:r>
              <a:rPr lang="ru-RU" dirty="0"/>
              <a:t>Образец </a:t>
            </a:r>
            <a:r>
              <a:rPr lang="en-US" dirty="0"/>
              <a:t> </a:t>
            </a:r>
            <a:r>
              <a:rPr lang="ru-RU" dirty="0"/>
              <a:t>заголовка</a:t>
            </a:r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485510"/>
            <a:ext cx="2048815" cy="117977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9" r="4269" b="7579"/>
          <a:stretch/>
        </p:blipFill>
        <p:spPr>
          <a:xfrm>
            <a:off x="5607136" y="-6350"/>
            <a:ext cx="6578514" cy="686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688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31">
          <p15:clr>
            <a:srgbClr val="FBAE40"/>
          </p15:clr>
        </p15:guide>
        <p15:guide id="2" orient="horz" pos="3997">
          <p15:clr>
            <a:srgbClr val="FBAE40"/>
          </p15:clr>
        </p15:guide>
        <p15:guide id="3" pos="438">
          <p15:clr>
            <a:srgbClr val="FBAE40"/>
          </p15:clr>
        </p15:guide>
        <p15:guide id="4" pos="7242">
          <p15:clr>
            <a:srgbClr val="FBAE40"/>
          </p15:clr>
        </p15:guide>
        <p15:guide id="5" orient="horz" pos="104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Пользовательский макет без заголовка" preserve="1">
  <p:cSld name="2_Пользовательский макет без заголовка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9977F91-8B26-473B-9D80-F003B1F714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3220" y="41281"/>
            <a:ext cx="8223512" cy="1000156"/>
          </a:xfrm>
        </p:spPr>
        <p:txBody>
          <a:bodyPr tIns="36000" bIns="36000" anchor="ctr" anchorCtr="0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ru-RU" dirty="0"/>
              <a:t>ОБРАЗЕЦ </a:t>
            </a:r>
            <a:r>
              <a:rPr lang="en-US" dirty="0"/>
              <a:t> </a:t>
            </a:r>
            <a:r>
              <a:rPr lang="ru-RU" dirty="0"/>
              <a:t>ЗАГОЛОВКА</a:t>
            </a:r>
          </a:p>
        </p:txBody>
      </p:sp>
      <p:sp>
        <p:nvSpPr>
          <p:cNvPr id="16" name="Номер слайда 3">
            <a:extLst>
              <a:ext uri="{FF2B5EF4-FFF2-40B4-BE49-F238E27FC236}">
                <a16:creationId xmlns:a16="http://schemas.microsoft.com/office/drawing/2014/main" id="{4EF68B46-A473-426C-811D-EDE1514D9AE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779804" y="6494495"/>
            <a:ext cx="1716157" cy="365125"/>
          </a:xfrm>
        </p:spPr>
        <p:txBody>
          <a:bodyPr/>
          <a:lstStyle/>
          <a:p>
            <a:pPr>
              <a:defRPr/>
            </a:pPr>
            <a:fld id="{34BEDE09-BB71-420A-A9D7-2BECD5B78100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7" name="Нижний колонтитул 4">
            <a:extLst>
              <a:ext uri="{FF2B5EF4-FFF2-40B4-BE49-F238E27FC236}">
                <a16:creationId xmlns:a16="http://schemas.microsoft.com/office/drawing/2014/main" id="{525C3928-435B-4292-BCEB-4A08C612B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4495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cs typeface="Arial" panose="020B0604020202020204" pitchFamily="34" charset="0"/>
              </a:rPr>
              <a:t>telemedai.ru</a:t>
            </a:r>
            <a:endParaRPr lang="ru-RU" dirty="0">
              <a:solidFill>
                <a:prstClr val="black">
                  <a:tint val="75000"/>
                </a:prstClr>
              </a:solidFill>
              <a:cs typeface="Arial" panose="020B0604020202020204" pitchFamily="34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595F2C6-3345-4F18-80DF-F195B0A61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9618" y="208650"/>
            <a:ext cx="656957" cy="65695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4BBAD7F-185E-4FFE-A1A1-73CA856AF2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67540" y="361715"/>
            <a:ext cx="332043" cy="395522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A072A21-AE37-474E-AC76-535BC881A7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02115" y="361715"/>
            <a:ext cx="332843" cy="395522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B2ED133-4F57-44E0-99DD-CC10DC5BD8FE}"/>
              </a:ext>
            </a:extLst>
          </p:cNvPr>
          <p:cNvSpPr/>
          <p:nvPr/>
        </p:nvSpPr>
        <p:spPr>
          <a:xfrm>
            <a:off x="0" y="1103290"/>
            <a:ext cx="12192000" cy="53895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AC5A156-AF2C-4E67-A705-0D18DC305E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-38812" y="1044873"/>
            <a:ext cx="12192000" cy="9832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11B48D9-CB5F-4342-88F5-9864D6E316D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1458" t="10040" r="1458" b="-3"/>
          <a:stretch/>
        </p:blipFill>
        <p:spPr>
          <a:xfrm>
            <a:off x="0" y="6463885"/>
            <a:ext cx="12193200" cy="32400"/>
          </a:xfrm>
          <a:prstGeom prst="rect">
            <a:avLst/>
          </a:prstGeom>
        </p:spPr>
      </p:pic>
      <p:sp>
        <p:nvSpPr>
          <p:cNvPr id="12" name="Текст 2">
            <a:extLst>
              <a:ext uri="{FF2B5EF4-FFF2-40B4-BE49-F238E27FC236}">
                <a16:creationId xmlns:a16="http://schemas.microsoft.com/office/drawing/2014/main" id="{61DCB8E6-8F67-4192-A421-B5F4D38AD9A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6848" y="1430832"/>
            <a:ext cx="10939201" cy="4723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539750" indent="-177800">
              <a:defRPr sz="1600">
                <a:solidFill>
                  <a:schemeClr val="tx1"/>
                </a:solidFill>
              </a:defRPr>
            </a:lvl2pPr>
            <a:lvl3pPr marL="895350" indent="-177800">
              <a:defRPr sz="1400">
                <a:solidFill>
                  <a:schemeClr val="tx1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705998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5">
          <p15:clr>
            <a:srgbClr val="FBAE40"/>
          </p15:clr>
        </p15:guide>
        <p15:guide id="2" pos="438">
          <p15:clr>
            <a:srgbClr val="FBAE40"/>
          </p15:clr>
        </p15:guide>
        <p15:guide id="3" pos="7242">
          <p15:clr>
            <a:srgbClr val="FBAE40"/>
          </p15:clr>
        </p15:guide>
        <p15:guide id="4" orient="horz" pos="38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Пользовательский макет без заголовка" preserve="1" userDrawn="1">
  <p:cSld name="2_Пользовательский макет без заголовка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9977F91-8B26-473B-9D80-F003B1F714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3220" y="41281"/>
            <a:ext cx="8223512" cy="1000156"/>
          </a:xfrm>
        </p:spPr>
        <p:txBody>
          <a:bodyPr tIns="36000" bIns="36000" anchor="ctr" anchorCtr="0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ru-RU" dirty="0"/>
              <a:t>ОБРАЗЕЦ </a:t>
            </a:r>
            <a:r>
              <a:rPr lang="en-US" dirty="0"/>
              <a:t> </a:t>
            </a:r>
            <a:r>
              <a:rPr lang="ru-RU" dirty="0"/>
              <a:t>ЗАГОЛОВКА</a:t>
            </a:r>
          </a:p>
        </p:txBody>
      </p:sp>
      <p:sp>
        <p:nvSpPr>
          <p:cNvPr id="16" name="Номер слайда 3">
            <a:extLst>
              <a:ext uri="{FF2B5EF4-FFF2-40B4-BE49-F238E27FC236}">
                <a16:creationId xmlns:a16="http://schemas.microsoft.com/office/drawing/2014/main" id="{4EF68B46-A473-426C-811D-EDE1514D9AE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779804" y="6494495"/>
            <a:ext cx="1716157" cy="365125"/>
          </a:xfrm>
        </p:spPr>
        <p:txBody>
          <a:bodyPr/>
          <a:lstStyle/>
          <a:p>
            <a:pPr>
              <a:defRPr/>
            </a:pPr>
            <a:fld id="{34BEDE09-BB71-420A-A9D7-2BECD5B78100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7" name="Нижний колонтитул 4">
            <a:extLst>
              <a:ext uri="{FF2B5EF4-FFF2-40B4-BE49-F238E27FC236}">
                <a16:creationId xmlns:a16="http://schemas.microsoft.com/office/drawing/2014/main" id="{525C3928-435B-4292-BCEB-4A08C612B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4495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cs typeface="Arial" panose="020B0604020202020204" pitchFamily="34" charset="0"/>
              </a:rPr>
              <a:t>telemedai.ru</a:t>
            </a:r>
            <a:endParaRPr lang="ru-RU" dirty="0">
              <a:solidFill>
                <a:prstClr val="black">
                  <a:tint val="75000"/>
                </a:prstClr>
              </a:solidFill>
              <a:cs typeface="Arial" panose="020B0604020202020204" pitchFamily="34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595F2C6-3345-4F18-80DF-F195B0A61A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9618" y="208650"/>
            <a:ext cx="656957" cy="65695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4BBAD7F-185E-4FFE-A1A1-73CA856AF28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67540" y="361715"/>
            <a:ext cx="332043" cy="395522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A072A21-AE37-474E-AC76-535BC881A7D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02115" y="361715"/>
            <a:ext cx="332843" cy="395522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B2ED133-4F57-44E0-99DD-CC10DC5BD8FE}"/>
              </a:ext>
            </a:extLst>
          </p:cNvPr>
          <p:cNvSpPr/>
          <p:nvPr userDrawn="1"/>
        </p:nvSpPr>
        <p:spPr>
          <a:xfrm>
            <a:off x="0" y="1103290"/>
            <a:ext cx="12192000" cy="53895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AC5A156-AF2C-4E67-A705-0D18DC305ED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-38812" y="1044873"/>
            <a:ext cx="12192000" cy="9832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11B48D9-CB5F-4342-88F5-9864D6E316D4}"/>
              </a:ext>
            </a:extLst>
          </p:cNvPr>
          <p:cNvPicPr preferRelativeResize="0">
            <a:picLocks/>
          </p:cNvPicPr>
          <p:nvPr userDrawn="1"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1458" t="10040" r="1458" b="-3"/>
          <a:stretch/>
        </p:blipFill>
        <p:spPr>
          <a:xfrm>
            <a:off x="0" y="6463885"/>
            <a:ext cx="12193200" cy="32400"/>
          </a:xfrm>
          <a:prstGeom prst="rect">
            <a:avLst/>
          </a:prstGeom>
        </p:spPr>
      </p:pic>
      <p:sp>
        <p:nvSpPr>
          <p:cNvPr id="12" name="Текст 2">
            <a:extLst>
              <a:ext uri="{FF2B5EF4-FFF2-40B4-BE49-F238E27FC236}">
                <a16:creationId xmlns:a16="http://schemas.microsoft.com/office/drawing/2014/main" id="{61DCB8E6-8F67-4192-A421-B5F4D38AD9A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6848" y="1430832"/>
            <a:ext cx="10939201" cy="4723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539750" indent="-177800">
              <a:defRPr sz="1600">
                <a:solidFill>
                  <a:schemeClr val="tx1"/>
                </a:solidFill>
              </a:defRPr>
            </a:lvl2pPr>
            <a:lvl3pPr marL="895350" indent="-177800">
              <a:defRPr sz="1400">
                <a:solidFill>
                  <a:schemeClr val="tx1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27225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5">
          <p15:clr>
            <a:srgbClr val="FBAE40"/>
          </p15:clr>
        </p15:guide>
        <p15:guide id="2" pos="438">
          <p15:clr>
            <a:srgbClr val="FBAE40"/>
          </p15:clr>
        </p15:guide>
        <p15:guide id="3" pos="7242">
          <p15:clr>
            <a:srgbClr val="FBAE40"/>
          </p15:clr>
        </p15:guide>
        <p15:guide id="4" orient="horz" pos="383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Пользовательский макет без заголовка" preserve="1" userDrawn="1">
  <p:cSld name="2_Пользовательский макет без заголовка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9977F91-8B26-473B-9D80-F003B1F714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3220" y="41281"/>
            <a:ext cx="8223512" cy="1000156"/>
          </a:xfrm>
        </p:spPr>
        <p:txBody>
          <a:bodyPr tIns="36000" bIns="36000" anchor="ctr" anchorCtr="0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ru-RU" dirty="0"/>
              <a:t>ОБРАЗЕЦ </a:t>
            </a:r>
            <a:r>
              <a:rPr lang="en-US" dirty="0"/>
              <a:t> </a:t>
            </a:r>
            <a:r>
              <a:rPr lang="ru-RU" dirty="0"/>
              <a:t>ЗАГОЛОВКА</a:t>
            </a:r>
          </a:p>
        </p:txBody>
      </p:sp>
      <p:sp>
        <p:nvSpPr>
          <p:cNvPr id="16" name="Номер слайда 3">
            <a:extLst>
              <a:ext uri="{FF2B5EF4-FFF2-40B4-BE49-F238E27FC236}">
                <a16:creationId xmlns:a16="http://schemas.microsoft.com/office/drawing/2014/main" id="{4EF68B46-A473-426C-811D-EDE1514D9AE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779804" y="6494495"/>
            <a:ext cx="1716157" cy="365125"/>
          </a:xfrm>
        </p:spPr>
        <p:txBody>
          <a:bodyPr/>
          <a:lstStyle/>
          <a:p>
            <a:pPr>
              <a:defRPr/>
            </a:pPr>
            <a:fld id="{34BEDE09-BB71-420A-A9D7-2BECD5B78100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7" name="Нижний колонтитул 4">
            <a:extLst>
              <a:ext uri="{FF2B5EF4-FFF2-40B4-BE49-F238E27FC236}">
                <a16:creationId xmlns:a16="http://schemas.microsoft.com/office/drawing/2014/main" id="{525C3928-435B-4292-BCEB-4A08C612B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4495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cs typeface="Arial" panose="020B0604020202020204" pitchFamily="34" charset="0"/>
              </a:rPr>
              <a:t>telemedai.ru</a:t>
            </a:r>
            <a:endParaRPr lang="ru-RU" dirty="0">
              <a:solidFill>
                <a:prstClr val="black">
                  <a:tint val="75000"/>
                </a:prstClr>
              </a:solidFill>
              <a:cs typeface="Arial" panose="020B0604020202020204" pitchFamily="34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595F2C6-3345-4F18-80DF-F195B0A61A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9618" y="208650"/>
            <a:ext cx="656957" cy="65695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4BBAD7F-185E-4FFE-A1A1-73CA856AF28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67540" y="361715"/>
            <a:ext cx="332043" cy="395522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A072A21-AE37-474E-AC76-535BC881A7D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02115" y="361715"/>
            <a:ext cx="332843" cy="395522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B2ED133-4F57-44E0-99DD-CC10DC5BD8FE}"/>
              </a:ext>
            </a:extLst>
          </p:cNvPr>
          <p:cNvSpPr/>
          <p:nvPr userDrawn="1"/>
        </p:nvSpPr>
        <p:spPr>
          <a:xfrm>
            <a:off x="0" y="1103290"/>
            <a:ext cx="6096000" cy="53895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AC5A156-AF2C-4E67-A705-0D18DC305ED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-38812" y="1044873"/>
            <a:ext cx="12192000" cy="9832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11B48D9-CB5F-4342-88F5-9864D6E316D4}"/>
              </a:ext>
            </a:extLst>
          </p:cNvPr>
          <p:cNvPicPr preferRelativeResize="0">
            <a:picLocks/>
          </p:cNvPicPr>
          <p:nvPr userDrawn="1"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1458" t="10040" r="1458" b="-3"/>
          <a:stretch/>
        </p:blipFill>
        <p:spPr>
          <a:xfrm>
            <a:off x="0" y="6463885"/>
            <a:ext cx="12193200" cy="32400"/>
          </a:xfrm>
          <a:prstGeom prst="rect">
            <a:avLst/>
          </a:prstGeom>
        </p:spPr>
      </p:pic>
      <p:sp>
        <p:nvSpPr>
          <p:cNvPr id="12" name="Текст 2">
            <a:extLst>
              <a:ext uri="{FF2B5EF4-FFF2-40B4-BE49-F238E27FC236}">
                <a16:creationId xmlns:a16="http://schemas.microsoft.com/office/drawing/2014/main" id="{BC65B59C-56D2-4BF6-97B3-CAB1096DF1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10350" y="1430832"/>
            <a:ext cx="4965699" cy="4723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539750" indent="-177800">
              <a:defRPr sz="1600">
                <a:solidFill>
                  <a:schemeClr val="tx1"/>
                </a:solidFill>
              </a:defRPr>
            </a:lvl2pPr>
            <a:lvl3pPr marL="895350" indent="-177800">
              <a:defRPr sz="1400">
                <a:solidFill>
                  <a:schemeClr val="tx1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1E967693-EE16-46A6-A508-5DEA0E2AF18B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09601" y="1430832"/>
            <a:ext cx="4965699" cy="4723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539750" indent="-177800">
              <a:defRPr sz="1600">
                <a:solidFill>
                  <a:schemeClr val="tx1"/>
                </a:solidFill>
              </a:defRPr>
            </a:lvl2pPr>
            <a:lvl3pPr marL="895350" indent="-177800">
              <a:defRPr sz="1400">
                <a:solidFill>
                  <a:schemeClr val="tx1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928730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5">
          <p15:clr>
            <a:srgbClr val="FBAE40"/>
          </p15:clr>
        </p15:guide>
        <p15:guide id="2" pos="438">
          <p15:clr>
            <a:srgbClr val="FBAE40"/>
          </p15:clr>
        </p15:guide>
        <p15:guide id="3" pos="7242">
          <p15:clr>
            <a:srgbClr val="FBAE40"/>
          </p15:clr>
        </p15:guide>
        <p15:guide id="4" orient="horz" pos="383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Пользовательский макет без заголовка" preserve="1" userDrawn="1">
  <p:cSld name="2_Пользовательский макет без заголовка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9977F91-8B26-473B-9D80-F003B1F714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3220" y="41281"/>
            <a:ext cx="8223512" cy="1000156"/>
          </a:xfrm>
        </p:spPr>
        <p:txBody>
          <a:bodyPr tIns="36000" bIns="36000" anchor="ctr" anchorCtr="0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ru-RU" dirty="0"/>
              <a:t>ОБРАЗЕЦ </a:t>
            </a:r>
            <a:r>
              <a:rPr lang="en-US" dirty="0"/>
              <a:t> </a:t>
            </a:r>
            <a:r>
              <a:rPr lang="ru-RU" dirty="0"/>
              <a:t>ЗАГОЛОВКА</a:t>
            </a:r>
          </a:p>
        </p:txBody>
      </p:sp>
      <p:sp>
        <p:nvSpPr>
          <p:cNvPr id="16" name="Номер слайда 3">
            <a:extLst>
              <a:ext uri="{FF2B5EF4-FFF2-40B4-BE49-F238E27FC236}">
                <a16:creationId xmlns:a16="http://schemas.microsoft.com/office/drawing/2014/main" id="{4EF68B46-A473-426C-811D-EDE1514D9AE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779804" y="6494495"/>
            <a:ext cx="1716157" cy="365125"/>
          </a:xfrm>
        </p:spPr>
        <p:txBody>
          <a:bodyPr/>
          <a:lstStyle/>
          <a:p>
            <a:pPr>
              <a:defRPr/>
            </a:pPr>
            <a:fld id="{34BEDE09-BB71-420A-A9D7-2BECD5B78100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7" name="Нижний колонтитул 4">
            <a:extLst>
              <a:ext uri="{FF2B5EF4-FFF2-40B4-BE49-F238E27FC236}">
                <a16:creationId xmlns:a16="http://schemas.microsoft.com/office/drawing/2014/main" id="{525C3928-435B-4292-BCEB-4A08C612B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4495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cs typeface="Arial" panose="020B0604020202020204" pitchFamily="34" charset="0"/>
              </a:rPr>
              <a:t>telemedai.ru</a:t>
            </a:r>
            <a:endParaRPr lang="ru-RU" dirty="0">
              <a:solidFill>
                <a:prstClr val="black">
                  <a:tint val="75000"/>
                </a:prstClr>
              </a:solidFill>
              <a:cs typeface="Arial" panose="020B0604020202020204" pitchFamily="34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595F2C6-3345-4F18-80DF-F195B0A61A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9618" y="208650"/>
            <a:ext cx="656957" cy="65695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4BBAD7F-185E-4FFE-A1A1-73CA856AF28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67540" y="361715"/>
            <a:ext cx="332043" cy="395522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A072A21-AE37-474E-AC76-535BC881A7D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02115" y="361715"/>
            <a:ext cx="332843" cy="395522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B2ED133-4F57-44E0-99DD-CC10DC5BD8FE}"/>
              </a:ext>
            </a:extLst>
          </p:cNvPr>
          <p:cNvSpPr/>
          <p:nvPr userDrawn="1"/>
        </p:nvSpPr>
        <p:spPr>
          <a:xfrm>
            <a:off x="0" y="1103290"/>
            <a:ext cx="3089625" cy="53895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AC5A156-AF2C-4E67-A705-0D18DC305ED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-38812" y="1044873"/>
            <a:ext cx="12192000" cy="9832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11B48D9-CB5F-4342-88F5-9864D6E316D4}"/>
              </a:ext>
            </a:extLst>
          </p:cNvPr>
          <p:cNvPicPr preferRelativeResize="0">
            <a:picLocks/>
          </p:cNvPicPr>
          <p:nvPr userDrawn="1"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1458" t="10040" r="1458" b="-3"/>
          <a:stretch/>
        </p:blipFill>
        <p:spPr>
          <a:xfrm>
            <a:off x="0" y="6463885"/>
            <a:ext cx="12193200" cy="32400"/>
          </a:xfrm>
          <a:prstGeom prst="rect">
            <a:avLst/>
          </a:prstGeom>
        </p:spPr>
      </p:pic>
      <p:sp>
        <p:nvSpPr>
          <p:cNvPr id="12" name="Текст 2">
            <a:extLst>
              <a:ext uri="{FF2B5EF4-FFF2-40B4-BE49-F238E27FC236}">
                <a16:creationId xmlns:a16="http://schemas.microsoft.com/office/drawing/2014/main" id="{25985C7B-A885-4F8E-9C5A-1CCE207EC60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48050" y="1430832"/>
            <a:ext cx="8127999" cy="4723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539750" indent="-177800">
              <a:defRPr sz="1600">
                <a:solidFill>
                  <a:schemeClr val="tx1"/>
                </a:solidFill>
              </a:defRPr>
            </a:lvl2pPr>
            <a:lvl3pPr marL="895350" indent="-177800">
              <a:defRPr sz="1400">
                <a:solidFill>
                  <a:schemeClr val="tx1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004838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5">
          <p15:clr>
            <a:srgbClr val="FBAE40"/>
          </p15:clr>
        </p15:guide>
        <p15:guide id="2" pos="438">
          <p15:clr>
            <a:srgbClr val="FBAE40"/>
          </p15:clr>
        </p15:guide>
        <p15:guide id="3" pos="7242">
          <p15:clr>
            <a:srgbClr val="FBAE40"/>
          </p15:clr>
        </p15:guide>
        <p15:guide id="4" orient="horz" pos="383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BCE4A-B1A1-4D88-BD16-E73921BCEBC8}" type="datetimeFigureOut">
              <a:rPr lang="ru-RU" smtClean="0"/>
              <a:t>20.03.2024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EC3F-7A8E-401A-BF54-BFE085FDD6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61619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Пользовательский макет без заголовка" preserve="1">
  <p:cSld name="2_Пользовательский макет без заголовка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485510"/>
            <a:ext cx="2048815" cy="117977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9" r="4269" b="7579"/>
          <a:stretch/>
        </p:blipFill>
        <p:spPr>
          <a:xfrm>
            <a:off x="5607136" y="-6350"/>
            <a:ext cx="6578514" cy="686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251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5">
          <p15:clr>
            <a:srgbClr val="FBAE40"/>
          </p15:clr>
        </p15:guide>
        <p15:guide id="2" pos="438">
          <p15:clr>
            <a:srgbClr val="FBAE40"/>
          </p15:clr>
        </p15:guide>
        <p15:guide id="3" pos="7242">
          <p15:clr>
            <a:srgbClr val="FBAE40"/>
          </p15:clr>
        </p15:guide>
        <p15:guide id="4" orient="horz" pos="383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BCE4A-B1A1-4D88-BD16-E73921BCEBC8}" type="datetimeFigureOut">
              <a:rPr lang="ru-RU" smtClean="0"/>
              <a:t>20.03.2024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EC3F-7A8E-401A-BF54-BFE085FDD6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484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BCE4A-B1A1-4D88-BD16-E73921BCEBC8}" type="datetimeFigureOut">
              <a:rPr lang="ru-RU" smtClean="0"/>
              <a:t>20.03.2024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EC3F-7A8E-401A-BF54-BFE085FDD6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1914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BCE4A-B1A1-4D88-BD16-E73921BCEBC8}" type="datetimeFigureOut">
              <a:rPr lang="ru-RU" smtClean="0"/>
              <a:t>20.03.2024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EC3F-7A8E-401A-BF54-BFE085FDD6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5949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BCE4A-B1A1-4D88-BD16-E73921BCEBC8}" type="datetimeFigureOut">
              <a:rPr lang="ru-RU" smtClean="0"/>
              <a:t>20.03.2024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EC3F-7A8E-401A-BF54-BFE085FDD6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3441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BCE4A-B1A1-4D88-BD16-E73921BCEBC8}" type="datetimeFigureOut">
              <a:rPr lang="ru-RU" smtClean="0"/>
              <a:t>20.03.2024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EC3F-7A8E-401A-BF54-BFE085FDD6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613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BCE4A-B1A1-4D88-BD16-E73921BCEBC8}" type="datetimeFigureOut">
              <a:rPr lang="ru-RU" smtClean="0"/>
              <a:t>20.03.2024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EC3F-7A8E-401A-BF54-BFE085FDD6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2646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BCE4A-B1A1-4D88-BD16-E73921BCEBC8}" type="datetimeFigureOut">
              <a:rPr lang="ru-RU" smtClean="0"/>
              <a:t>20.03.2024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EC3F-7A8E-401A-BF54-BFE085FDD6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2113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BCE4A-B1A1-4D88-BD16-E73921BCEBC8}" type="datetimeFigureOut">
              <a:rPr lang="ru-RU" smtClean="0"/>
              <a:t>20.03.2024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ACEC3F-7A8E-401A-BF54-BFE085FDD6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4665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c7487eef8_0_9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0" name="Google Shape;90;g11c7487eef8_0_9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91" name="Google Shape;91;g11c7487eef8_0_9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989898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ru-RU"/>
          </a:p>
        </p:txBody>
      </p:sp>
      <p:sp>
        <p:nvSpPr>
          <p:cNvPr id="92" name="Google Shape;92;g11c7487eef8_0_9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989898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telemedai.ru</a:t>
            </a:r>
          </a:p>
        </p:txBody>
      </p:sp>
      <p:sp>
        <p:nvSpPr>
          <p:cNvPr id="93" name="Google Shape;93;g11c7487eef8_0_9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471937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telemedai.ru" TargetMode="External"/><Relationship Id="rId7" Type="http://schemas.openxmlformats.org/officeDocument/2006/relationships/image" Target="../media/image34.svg"/><Relationship Id="rId2" Type="http://schemas.openxmlformats.org/officeDocument/2006/relationships/hyperlink" Target="mailto:npcmr@zdrav.mos.ru" TargetMode="Externa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3.png"/><Relationship Id="rId11" Type="http://schemas.microsoft.com/office/2007/relationships/hdphoto" Target="../media/hdphoto1.wdp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626714" y="2440708"/>
            <a:ext cx="7543251" cy="2291699"/>
          </a:xfrm>
        </p:spPr>
        <p:txBody>
          <a:bodyPr anchor="t" anchorCtr="0"/>
          <a:lstStyle/>
          <a:p>
            <a:r>
              <a:rPr lang="ru-RU" sz="3200" b="0" dirty="0">
                <a:latin typeface="Panton Bold" panose="00000800000000000000" pitchFamily="2" charset="-52"/>
              </a:rPr>
              <a:t>Разработка метода обработки сигнала ЭКГ для эффективной оценки сердечного ритма пациента с использованием </a:t>
            </a:r>
            <a:r>
              <a:rPr lang="ru-RU" sz="3200" b="0" dirty="0" err="1">
                <a:latin typeface="Panton Bold" panose="00000800000000000000" pitchFamily="2" charset="-52"/>
              </a:rPr>
              <a:t>свёрточной</a:t>
            </a:r>
            <a:r>
              <a:rPr lang="ru-RU" sz="3200" b="0" dirty="0">
                <a:latin typeface="Panton Bold" panose="00000800000000000000" pitchFamily="2" charset="-52"/>
              </a:rPr>
              <a:t> нейронной сети</a:t>
            </a:r>
            <a:endParaRPr lang="ru-RU" sz="1400" b="0" dirty="0">
              <a:latin typeface="Panton Bold" panose="00000800000000000000" pitchFamily="2" charset="-5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9B9A8D-1817-45B1-AF09-52C01C36A2B4}"/>
              </a:ext>
            </a:extLst>
          </p:cNvPr>
          <p:cNvSpPr txBox="1"/>
          <p:nvPr/>
        </p:nvSpPr>
        <p:spPr>
          <a:xfrm>
            <a:off x="626714" y="4921250"/>
            <a:ext cx="6390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  <a:latin typeface="Panton" panose="00000500000000000000" pitchFamily="2" charset="-52"/>
              </a:rPr>
              <a:t>Гордиенко Д.В.</a:t>
            </a:r>
            <a:r>
              <a:rPr lang="ru-RU" sz="1400" baseline="30000" dirty="0">
                <a:solidFill>
                  <a:schemeClr val="bg1"/>
                </a:solidFill>
                <a:latin typeface="Panton" panose="00000500000000000000" pitchFamily="2" charset="-52"/>
              </a:rPr>
              <a:t>1</a:t>
            </a:r>
            <a:r>
              <a:rPr lang="ru-RU" sz="1400" dirty="0">
                <a:solidFill>
                  <a:schemeClr val="bg1"/>
                </a:solidFill>
                <a:latin typeface="Panton" panose="00000500000000000000" pitchFamily="2" charset="-52"/>
              </a:rPr>
              <a:t>, Кравченко А.О.</a:t>
            </a:r>
            <a:r>
              <a:rPr lang="ru-RU" sz="1400" baseline="30000" dirty="0">
                <a:solidFill>
                  <a:schemeClr val="bg1"/>
                </a:solidFill>
                <a:latin typeface="Panton" panose="00000500000000000000" pitchFamily="2" charset="-52"/>
              </a:rPr>
              <a:t>1</a:t>
            </a:r>
            <a:endParaRPr lang="ru-RU" sz="1400" dirty="0">
              <a:solidFill>
                <a:schemeClr val="bg1"/>
              </a:solidFill>
              <a:latin typeface="Panton" panose="00000500000000000000" pitchFamily="2" charset="-52"/>
            </a:endParaRPr>
          </a:p>
          <a:p>
            <a:r>
              <a:rPr lang="ru-RU" sz="1400" baseline="30000" dirty="0">
                <a:solidFill>
                  <a:schemeClr val="bg1"/>
                </a:solidFill>
                <a:latin typeface="Panton" panose="00000500000000000000" pitchFamily="2" charset="-52"/>
              </a:rPr>
              <a:t>1</a:t>
            </a:r>
            <a:r>
              <a:rPr lang="ru-RU" sz="1400" dirty="0">
                <a:solidFill>
                  <a:schemeClr val="bg1"/>
                </a:solidFill>
                <a:latin typeface="Panton" panose="00000500000000000000" pitchFamily="2" charset="-52"/>
              </a:rPr>
              <a:t>Московский государственный технический университет им. Н.Э. Баумана</a:t>
            </a:r>
            <a:r>
              <a:rPr lang="en-US" sz="1400" dirty="0">
                <a:solidFill>
                  <a:schemeClr val="bg1"/>
                </a:solidFill>
                <a:latin typeface="Panton" panose="00000500000000000000" pitchFamily="2" charset="-52"/>
              </a:rPr>
              <a:t>.</a:t>
            </a:r>
            <a:endParaRPr lang="ru-RU" sz="1400" dirty="0">
              <a:solidFill>
                <a:schemeClr val="bg1"/>
              </a:solidFill>
              <a:latin typeface="Panton" panose="00000500000000000000" pitchFamily="2" charset="-52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14933" y="6077704"/>
            <a:ext cx="14574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Москва, 2024 г.</a:t>
            </a:r>
          </a:p>
        </p:txBody>
      </p:sp>
    </p:spTree>
    <p:extLst>
      <p:ext uri="{BB962C8B-B14F-4D97-AF65-F5344CB8AC3E}">
        <p14:creationId xmlns:p14="http://schemas.microsoft.com/office/powerpoint/2010/main" val="3109223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2631BA-D6F2-442F-8873-55B9742B3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МАТЕРИАЛЫ И МЕТОДЫ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F3FAB2D-9167-410B-AF27-3251DF076DC4}"/>
              </a:ext>
            </a:extLst>
          </p:cNvPr>
          <p:cNvSpPr/>
          <p:nvPr/>
        </p:nvSpPr>
        <p:spPr>
          <a:xfrm>
            <a:off x="6445902" y="1562627"/>
            <a:ext cx="517294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200" kern="1200" dirty="0">
                <a:latin typeface="+mj-lt"/>
              </a:rPr>
              <a:t>ПРЕДСТАВЛЕНИЕ В ВИДЕ ВЕКТОРНОЙ ЭКГ</a:t>
            </a:r>
            <a:endParaRPr kumimoji="0" lang="ru-RU" sz="2200" i="0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3608D54-97ED-460B-B540-7C7ABD9C46CE}"/>
              </a:ext>
            </a:extLst>
          </p:cNvPr>
          <p:cNvSpPr/>
          <p:nvPr/>
        </p:nvSpPr>
        <p:spPr>
          <a:xfrm>
            <a:off x="6451405" y="2537602"/>
            <a:ext cx="504527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Сначала по 12 отведениям строилась векторная</a:t>
            </a:r>
            <a:r>
              <a:rPr kumimoji="0" lang="ru-RU" sz="16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ЭКГ в 3-х мерном пространстве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Wingdings" panose="05000000000000000000" pitchFamily="2" charset="2"/>
              <a:buChar char="§"/>
              <a:tabLst/>
              <a:defRPr/>
            </a:pPr>
            <a:endParaRPr lang="ru-RU" sz="1600" kern="1200" dirty="0">
              <a:ea typeface="+mn-ea"/>
              <a:cs typeface="+mn-cs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Затем точки</a:t>
            </a:r>
            <a:r>
              <a:rPr kumimoji="0" lang="ru-RU" sz="16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проецировались на три плоскости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Wingdings" panose="05000000000000000000" pitchFamily="2" charset="2"/>
              <a:buChar char="§"/>
              <a:tabLst/>
              <a:defRPr/>
            </a:pPr>
            <a:endParaRPr lang="ru-RU" sz="1600" kern="1200" dirty="0">
              <a:ea typeface="+mn-ea"/>
              <a:cs typeface="+mn-cs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В процессе применялась центровка и локальная</a:t>
            </a:r>
            <a:r>
              <a:rPr kumimoji="0" lang="ru-RU" sz="16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или глобальная нормировки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69" t="-474" r="31761" b="-3792"/>
          <a:stretch/>
        </p:blipFill>
        <p:spPr>
          <a:xfrm>
            <a:off x="695326" y="1562627"/>
            <a:ext cx="5045270" cy="40657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AD3C773B-5819-4B13-8E19-2B68C547BEFF}"/>
              </a:ext>
            </a:extLst>
          </p:cNvPr>
          <p:cNvSpPr txBox="1">
            <a:spLocks/>
          </p:cNvSpPr>
          <p:nvPr/>
        </p:nvSpPr>
        <p:spPr>
          <a:xfrm>
            <a:off x="11945923" y="6547401"/>
            <a:ext cx="304800" cy="36512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ru-RU"/>
            </a:defPPr>
            <a:lvl1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/>
            </a:pPr>
            <a:endParaRPr lang="ru-RU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21B7D9-2B56-4A38-8B41-05F58C1C613B}"/>
              </a:ext>
            </a:extLst>
          </p:cNvPr>
          <p:cNvSpPr txBox="1"/>
          <p:nvPr/>
        </p:nvSpPr>
        <p:spPr>
          <a:xfrm>
            <a:off x="11898386" y="6581001"/>
            <a:ext cx="388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527269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7A2B115-4C0A-43D2-8083-2F19C75E9715}"/>
              </a:ext>
            </a:extLst>
          </p:cNvPr>
          <p:cNvSpPr/>
          <p:nvPr/>
        </p:nvSpPr>
        <p:spPr bwMode="auto">
          <a:xfrm>
            <a:off x="-1" y="1268413"/>
            <a:ext cx="12192001" cy="482441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C3A45054-E1C6-41B5-82E8-EA8CAE7BF21F}"/>
              </a:ext>
            </a:extLst>
          </p:cNvPr>
          <p:cNvSpPr/>
          <p:nvPr/>
        </p:nvSpPr>
        <p:spPr>
          <a:xfrm>
            <a:off x="6328095" y="2191683"/>
            <a:ext cx="5168580" cy="2932501"/>
          </a:xfrm>
          <a:prstGeom prst="roundRect">
            <a:avLst>
              <a:gd name="adj" fmla="val 10348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6C9730F-5751-4CDA-BDE1-6ACC7842A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hangingPunct="1"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cs typeface="Arial" panose="020B0604020202020204" pitchFamily="34" charset="0"/>
              </a:rPr>
              <a:t>telemedai.ru</a:t>
            </a:r>
            <a:endParaRPr lang="ru-RU" kern="1200" dirty="0">
              <a:solidFill>
                <a:prstClr val="black">
                  <a:tint val="75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620CB7D-577C-4BB1-8B89-76CCBC0BD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МАТЕРИАЛЫ И МЕТОДЫ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D7E51D8B-60F7-452B-84F6-E616AE694452}"/>
              </a:ext>
            </a:extLst>
          </p:cNvPr>
          <p:cNvSpPr/>
          <p:nvPr/>
        </p:nvSpPr>
        <p:spPr>
          <a:xfrm>
            <a:off x="695325" y="2191684"/>
            <a:ext cx="5168580" cy="2932501"/>
          </a:xfrm>
          <a:prstGeom prst="roundRect">
            <a:avLst>
              <a:gd name="adj" fmla="val 10348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Прямоугольник 82">
            <a:extLst>
              <a:ext uri="{FF2B5EF4-FFF2-40B4-BE49-F238E27FC236}">
                <a16:creationId xmlns:a16="http://schemas.microsoft.com/office/drawing/2014/main" id="{B136061F-A028-4830-B164-0457F99A2C44}"/>
              </a:ext>
            </a:extLst>
          </p:cNvPr>
          <p:cNvSpPr/>
          <p:nvPr/>
        </p:nvSpPr>
        <p:spPr>
          <a:xfrm>
            <a:off x="2558281" y="4439858"/>
            <a:ext cx="14260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Tx/>
              <a:tabLst/>
              <a:defRPr/>
            </a:pPr>
            <a:r>
              <a:rPr lang="en-US" sz="2000" noProof="0" dirty="0">
                <a:solidFill>
                  <a:schemeClr val="bg1"/>
                </a:solidFill>
              </a:rPr>
              <a:t>ResNet18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4890EEC4-B1FB-46D6-B9EE-9A2BCCC64798}"/>
              </a:ext>
            </a:extLst>
          </p:cNvPr>
          <p:cNvSpPr/>
          <p:nvPr/>
        </p:nvSpPr>
        <p:spPr>
          <a:xfrm>
            <a:off x="8131298" y="4439858"/>
            <a:ext cx="15788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GoogLeNet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AFFDB0F-7E60-46CE-B367-A36759253EBD}"/>
              </a:ext>
            </a:extLst>
          </p:cNvPr>
          <p:cNvSpPr/>
          <p:nvPr/>
        </p:nvSpPr>
        <p:spPr>
          <a:xfrm>
            <a:off x="586572" y="1400207"/>
            <a:ext cx="108819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ru-RU" sz="2800" b="1" dirty="0">
                <a:solidFill>
                  <a:schemeClr val="bg1"/>
                </a:solidFill>
                <a:latin typeface="+mj-lt"/>
              </a:rPr>
              <a:t>ВЫБОР АРХИТЕКТУРЫ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CNN</a:t>
            </a:r>
            <a:endParaRPr lang="ru-RU" sz="28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99A11C3-4265-41E4-9AEC-C07FDB615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7962" y="2843508"/>
            <a:ext cx="4726643" cy="1443909"/>
          </a:xfrm>
          <a:custGeom>
            <a:avLst/>
            <a:gdLst>
              <a:gd name="connsiteX0" fmla="*/ 114820 w 4726643"/>
              <a:gd name="connsiteY0" fmla="*/ 0 h 1443909"/>
              <a:gd name="connsiteX1" fmla="*/ 4611823 w 4726643"/>
              <a:gd name="connsiteY1" fmla="*/ 0 h 1443909"/>
              <a:gd name="connsiteX2" fmla="*/ 4726643 w 4726643"/>
              <a:gd name="connsiteY2" fmla="*/ 114820 h 1443909"/>
              <a:gd name="connsiteX3" fmla="*/ 4726643 w 4726643"/>
              <a:gd name="connsiteY3" fmla="*/ 1329089 h 1443909"/>
              <a:gd name="connsiteX4" fmla="*/ 4611823 w 4726643"/>
              <a:gd name="connsiteY4" fmla="*/ 1443909 h 1443909"/>
              <a:gd name="connsiteX5" fmla="*/ 114820 w 4726643"/>
              <a:gd name="connsiteY5" fmla="*/ 1443909 h 1443909"/>
              <a:gd name="connsiteX6" fmla="*/ 0 w 4726643"/>
              <a:gd name="connsiteY6" fmla="*/ 1329089 h 1443909"/>
              <a:gd name="connsiteX7" fmla="*/ 0 w 4726643"/>
              <a:gd name="connsiteY7" fmla="*/ 114820 h 1443909"/>
              <a:gd name="connsiteX8" fmla="*/ 114820 w 4726643"/>
              <a:gd name="connsiteY8" fmla="*/ 0 h 1443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6643" h="1443909">
                <a:moveTo>
                  <a:pt x="114820" y="0"/>
                </a:moveTo>
                <a:lnTo>
                  <a:pt x="4611823" y="0"/>
                </a:lnTo>
                <a:cubicBezTo>
                  <a:pt x="4675236" y="0"/>
                  <a:pt x="4726643" y="51407"/>
                  <a:pt x="4726643" y="114820"/>
                </a:cubicBezTo>
                <a:lnTo>
                  <a:pt x="4726643" y="1329089"/>
                </a:lnTo>
                <a:cubicBezTo>
                  <a:pt x="4726643" y="1392502"/>
                  <a:pt x="4675236" y="1443909"/>
                  <a:pt x="4611823" y="1443909"/>
                </a:cubicBezTo>
                <a:lnTo>
                  <a:pt x="114820" y="1443909"/>
                </a:lnTo>
                <a:cubicBezTo>
                  <a:pt x="51407" y="1443909"/>
                  <a:pt x="0" y="1392502"/>
                  <a:pt x="0" y="1329089"/>
                </a:cubicBezTo>
                <a:lnTo>
                  <a:pt x="0" y="114820"/>
                </a:lnTo>
                <a:cubicBezTo>
                  <a:pt x="0" y="51407"/>
                  <a:pt x="51407" y="0"/>
                  <a:pt x="114820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2BBD01D-2B29-496C-AC26-1CD6B4A98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57394" y="2843508"/>
            <a:ext cx="4726644" cy="1443909"/>
          </a:xfrm>
          <a:custGeom>
            <a:avLst/>
            <a:gdLst>
              <a:gd name="connsiteX0" fmla="*/ 126655 w 5400202"/>
              <a:gd name="connsiteY0" fmla="*/ 0 h 1443909"/>
              <a:gd name="connsiteX1" fmla="*/ 5273547 w 5400202"/>
              <a:gd name="connsiteY1" fmla="*/ 0 h 1443909"/>
              <a:gd name="connsiteX2" fmla="*/ 5400202 w 5400202"/>
              <a:gd name="connsiteY2" fmla="*/ 126655 h 1443909"/>
              <a:gd name="connsiteX3" fmla="*/ 5400202 w 5400202"/>
              <a:gd name="connsiteY3" fmla="*/ 1337901 h 1443909"/>
              <a:gd name="connsiteX4" fmla="*/ 5363106 w 5400202"/>
              <a:gd name="connsiteY4" fmla="*/ 1427460 h 1443909"/>
              <a:gd name="connsiteX5" fmla="*/ 5338708 w 5400202"/>
              <a:gd name="connsiteY5" fmla="*/ 1443909 h 1443909"/>
              <a:gd name="connsiteX6" fmla="*/ 61494 w 5400202"/>
              <a:gd name="connsiteY6" fmla="*/ 1443909 h 1443909"/>
              <a:gd name="connsiteX7" fmla="*/ 37097 w 5400202"/>
              <a:gd name="connsiteY7" fmla="*/ 1427460 h 1443909"/>
              <a:gd name="connsiteX8" fmla="*/ 0 w 5400202"/>
              <a:gd name="connsiteY8" fmla="*/ 1337901 h 1443909"/>
              <a:gd name="connsiteX9" fmla="*/ 0 w 5400202"/>
              <a:gd name="connsiteY9" fmla="*/ 126655 h 1443909"/>
              <a:gd name="connsiteX10" fmla="*/ 126655 w 5400202"/>
              <a:gd name="connsiteY10" fmla="*/ 0 h 1443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00202" h="1443909">
                <a:moveTo>
                  <a:pt x="126655" y="0"/>
                </a:moveTo>
                <a:lnTo>
                  <a:pt x="5273547" y="0"/>
                </a:lnTo>
                <a:cubicBezTo>
                  <a:pt x="5343497" y="0"/>
                  <a:pt x="5400202" y="56705"/>
                  <a:pt x="5400202" y="126655"/>
                </a:cubicBezTo>
                <a:lnTo>
                  <a:pt x="5400202" y="1337901"/>
                </a:lnTo>
                <a:cubicBezTo>
                  <a:pt x="5400202" y="1372876"/>
                  <a:pt x="5386026" y="1404540"/>
                  <a:pt x="5363106" y="1427460"/>
                </a:cubicBezTo>
                <a:lnTo>
                  <a:pt x="5338708" y="1443909"/>
                </a:lnTo>
                <a:lnTo>
                  <a:pt x="61494" y="1443909"/>
                </a:lnTo>
                <a:lnTo>
                  <a:pt x="37097" y="1427460"/>
                </a:lnTo>
                <a:cubicBezTo>
                  <a:pt x="14177" y="1404540"/>
                  <a:pt x="0" y="1372876"/>
                  <a:pt x="0" y="1337901"/>
                </a:cubicBezTo>
                <a:lnTo>
                  <a:pt x="0" y="126655"/>
                </a:lnTo>
                <a:cubicBezTo>
                  <a:pt x="0" y="56705"/>
                  <a:pt x="56705" y="0"/>
                  <a:pt x="126655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Номер слайда 1">
            <a:extLst>
              <a:ext uri="{FF2B5EF4-FFF2-40B4-BE49-F238E27FC236}">
                <a16:creationId xmlns:a16="http://schemas.microsoft.com/office/drawing/2014/main" id="{753CA105-4091-466F-9D8A-4F4C69AEB209}"/>
              </a:ext>
            </a:extLst>
          </p:cNvPr>
          <p:cNvSpPr txBox="1">
            <a:spLocks/>
          </p:cNvSpPr>
          <p:nvPr/>
        </p:nvSpPr>
        <p:spPr>
          <a:xfrm>
            <a:off x="11945923" y="6547401"/>
            <a:ext cx="304800" cy="36512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ru-RU"/>
            </a:defPPr>
            <a:lvl1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/>
            </a:pPr>
            <a:endParaRPr lang="ru-RU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A6A679-195B-4FB4-8A8B-BB0C9A8AF9C5}"/>
              </a:ext>
            </a:extLst>
          </p:cNvPr>
          <p:cNvSpPr txBox="1"/>
          <p:nvPr/>
        </p:nvSpPr>
        <p:spPr>
          <a:xfrm>
            <a:off x="11898386" y="6581001"/>
            <a:ext cx="388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739366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2631BA-D6F2-442F-8873-55B9742B3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552" y="2947971"/>
            <a:ext cx="8703927" cy="1000156"/>
          </a:xfrm>
        </p:spPr>
        <p:txBody>
          <a:bodyPr anchor="t" anchorCtr="0"/>
          <a:lstStyle/>
          <a:p>
            <a:r>
              <a:rPr lang="ru-RU" sz="2400" dirty="0"/>
              <a:t>РЕЗУЛЬТАТЫ</a:t>
            </a:r>
          </a:p>
        </p:txBody>
      </p:sp>
    </p:spTree>
    <p:extLst>
      <p:ext uri="{BB962C8B-B14F-4D97-AF65-F5344CB8AC3E}">
        <p14:creationId xmlns:p14="http://schemas.microsoft.com/office/powerpoint/2010/main" val="2406009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6C9730F-5751-4CDA-BDE1-6ACC7842A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hangingPunct="1"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cs typeface="Arial" panose="020B0604020202020204" pitchFamily="34" charset="0"/>
              </a:rPr>
              <a:t>telemedai.ru</a:t>
            </a:r>
            <a:endParaRPr lang="ru-RU" kern="1200" dirty="0">
              <a:solidFill>
                <a:prstClr val="black">
                  <a:tint val="75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620CB7D-577C-4BB1-8B89-76CCBC0BD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F818D92A-FDF7-4EC8-A58C-50E79AF16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918744"/>
              </p:ext>
            </p:extLst>
          </p:nvPr>
        </p:nvGraphicFramePr>
        <p:xfrm>
          <a:off x="695325" y="1160463"/>
          <a:ext cx="10801350" cy="4932364"/>
        </p:xfrm>
        <a:graphic>
          <a:graphicData uri="http://schemas.openxmlformats.org/drawingml/2006/table">
            <a:tbl>
              <a:tblPr firstRow="1"/>
              <a:tblGrid>
                <a:gridCol w="1712315">
                  <a:extLst>
                    <a:ext uri="{9D8B030D-6E8A-4147-A177-3AD203B41FA5}">
                      <a16:colId xmlns:a16="http://schemas.microsoft.com/office/drawing/2014/main" val="452643160"/>
                    </a:ext>
                  </a:extLst>
                </a:gridCol>
                <a:gridCol w="2885813">
                  <a:extLst>
                    <a:ext uri="{9D8B030D-6E8A-4147-A177-3AD203B41FA5}">
                      <a16:colId xmlns:a16="http://schemas.microsoft.com/office/drawing/2014/main" val="4188822387"/>
                    </a:ext>
                  </a:extLst>
                </a:gridCol>
                <a:gridCol w="2038525">
                  <a:extLst>
                    <a:ext uri="{9D8B030D-6E8A-4147-A177-3AD203B41FA5}">
                      <a16:colId xmlns:a16="http://schemas.microsoft.com/office/drawing/2014/main" val="1620682032"/>
                    </a:ext>
                  </a:extLst>
                </a:gridCol>
                <a:gridCol w="2139193">
                  <a:extLst>
                    <a:ext uri="{9D8B030D-6E8A-4147-A177-3AD203B41FA5}">
                      <a16:colId xmlns:a16="http://schemas.microsoft.com/office/drawing/2014/main" val="149640853"/>
                    </a:ext>
                  </a:extLst>
                </a:gridCol>
                <a:gridCol w="2025504">
                  <a:extLst>
                    <a:ext uri="{9D8B030D-6E8A-4147-A177-3AD203B41FA5}">
                      <a16:colId xmlns:a16="http://schemas.microsoft.com/office/drawing/2014/main" val="1383466516"/>
                    </a:ext>
                  </a:extLst>
                </a:gridCol>
              </a:tblGrid>
              <a:tr h="394580">
                <a:tc rowSpan="2"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i="0" u="none" strike="noStrike" kern="1200" cap="non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Arial" panose="020B0604020202020204" pitchFamily="34" charset="0"/>
                        </a:rPr>
                        <a:t>Задача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i="0" u="none" strike="noStrike" kern="1200" cap="non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Arial" panose="020B0604020202020204" pitchFamily="34" charset="0"/>
                        </a:rPr>
                        <a:t>Метод представления данных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i="0" u="none" strike="noStrike" kern="1200" cap="none" dirty="0"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Метрики качества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0" i="0" u="none" strike="noStrike" kern="1200" cap="non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Arial" panose="020B0604020202020204" pitchFamily="34" charset="0"/>
                        </a:rPr>
                        <a:t>Проведение МРТ </a:t>
                      </a:r>
                      <a:br>
                        <a:rPr lang="ru-RU" sz="1400" b="0" i="0" u="none" strike="noStrike" kern="1200" cap="non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Arial" panose="020B0604020202020204" pitchFamily="34" charset="0"/>
                        </a:rPr>
                      </a:br>
                      <a:r>
                        <a:rPr lang="ru-RU" sz="1400" b="0" i="0" u="none" strike="noStrike" kern="1200" cap="non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Arial" panose="020B0604020202020204" pitchFamily="34" charset="0"/>
                        </a:rPr>
                        <a:t>под наркозом в рамках </a:t>
                      </a:r>
                      <a:r>
                        <a:rPr lang="ru-RU" sz="1400" b="0" i="0" u="none" strike="noStrike" kern="1200" cap="none" dirty="0" err="1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Arial" panose="020B0604020202020204" pitchFamily="34" charset="0"/>
                        </a:rPr>
                        <a:t>амб</a:t>
                      </a:r>
                      <a:r>
                        <a:rPr lang="ru-RU" sz="1400" b="0" i="0" u="none" strike="noStrike" kern="1200" cap="non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Arial" panose="020B0604020202020204" pitchFamily="34" charset="0"/>
                        </a:rPr>
                        <a:t>. визита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0" i="0" u="none" strike="noStrike" kern="1200" cap="non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Arial" panose="020B0604020202020204" pitchFamily="34" charset="0"/>
                        </a:rPr>
                        <a:t>Срок ожидания</a:t>
                      </a:r>
                      <a:r>
                        <a:rPr lang="ru-RU" sz="1400" b="0" i="0" u="none" strike="noStrike" kern="1200" cap="none" baseline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0" i="0" u="none" strike="noStrike" kern="1200" cap="non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Arial" panose="020B0604020202020204" pitchFamily="34" charset="0"/>
                        </a:rPr>
                        <a:t>МРТ под наркозом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560129"/>
                  </a:ext>
                </a:extLst>
              </a:tr>
              <a:tr h="39458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kern="1200" cap="non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Arial" panose="020B0604020202020204" pitchFamily="34" charset="0"/>
                        </a:rPr>
                        <a:t>Accuracy</a:t>
                      </a:r>
                      <a:endParaRPr lang="ru-RU" sz="1400" b="1" i="0" u="none" strike="noStrike" kern="1200" cap="none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kern="1200" cap="non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Arial" panose="020B0604020202020204" pitchFamily="34" charset="0"/>
                        </a:rPr>
                        <a:t>Recall</a:t>
                      </a:r>
                      <a:endParaRPr lang="ru-RU" sz="1400" b="1" i="0" u="none" strike="noStrike" kern="1200" cap="none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kern="1200" cap="non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Arial" panose="020B0604020202020204" pitchFamily="34" charset="0"/>
                        </a:rPr>
                        <a:t>Precision</a:t>
                      </a:r>
                      <a:endParaRPr lang="ru-RU" sz="1400" b="1" i="0" u="none" strike="noStrike" kern="1200" cap="none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580335"/>
                  </a:ext>
                </a:extLst>
              </a:tr>
              <a:tr h="690534">
                <a:tc rowSpan="3"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/>
                          <a:cs typeface="Arial" panose="020B0604020202020204" pitchFamily="34" charset="0"/>
                        </a:rPr>
                        <a:t>Трёхклассовая</a:t>
                      </a:r>
                      <a:endParaRPr lang="en-US" sz="1600" b="1" i="0" u="none" strike="noStrike" kern="1200" cap="none" dirty="0">
                        <a:solidFill>
                          <a:schemeClr val="tx1"/>
                        </a:solidFill>
                        <a:effectLst/>
                        <a:latin typeface="+mj-lt"/>
                        <a:ea typeface="Calibri"/>
                        <a:cs typeface="Arial" panose="020B0604020202020204" pitchFamily="34" charset="0"/>
                      </a:endParaRPr>
                    </a:p>
                    <a:p>
                      <a:pPr marL="0" marR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600" b="1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AF / VA / SR</a:t>
                      </a:r>
                      <a:r>
                        <a:rPr lang="ru-RU" sz="1600" b="1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0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  <a:sym typeface="Arial"/>
                        </a:rPr>
                        <a:t>Изображение </a:t>
                      </a:r>
                      <a:r>
                        <a:rPr lang="en-US" sz="1600" b="1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  <a:sym typeface="Arial"/>
                        </a:rPr>
                        <a:t>(ResNet18)</a:t>
                      </a:r>
                      <a:endParaRPr lang="ru-RU" sz="1600" b="1" i="0" u="none" strike="noStrike" kern="1200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  <a:sym typeface="Arial"/>
                        </a:rPr>
                        <a:t>43%</a:t>
                      </a:r>
                    </a:p>
                  </a:txBody>
                  <a:tcPr marL="90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36%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</a:rPr>
                        <a:t>47%</a:t>
                      </a:r>
                    </a:p>
                  </a:txBody>
                  <a:tcPr marL="90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76538"/>
                  </a:ext>
                </a:extLst>
              </a:tr>
              <a:tr h="690534">
                <a:tc vMerge="1">
                  <a:txBody>
                    <a:bodyPr/>
                    <a:lstStyle/>
                    <a:p>
                      <a:pPr marL="0" marR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</a:rPr>
                        <a:t>НПЦ ДП </a:t>
                      </a:r>
                    </a:p>
                  </a:txBody>
                  <a:tcPr marL="90000" marR="36000" marT="36000" marB="36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/>
                          <a:cs typeface="Arial" panose="020B0604020202020204" pitchFamily="34" charset="0"/>
                        </a:rPr>
                        <a:t>Векторная ЭКГ </a:t>
                      </a:r>
                      <a:r>
                        <a:rPr lang="en-US" sz="1600" b="1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/>
                          <a:cs typeface="Arial" panose="020B0604020202020204" pitchFamily="34" charset="0"/>
                        </a:rPr>
                        <a:t>(ResNet18)</a:t>
                      </a:r>
                      <a:endParaRPr lang="ru-RU" sz="1600" b="1" i="0" u="none" strike="noStrike" kern="1200" cap="none" dirty="0">
                        <a:solidFill>
                          <a:schemeClr val="tx1"/>
                        </a:solidFill>
                        <a:effectLst/>
                        <a:latin typeface="+mj-lt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  <a:sym typeface="Arial"/>
                        </a:rPr>
                        <a:t>43%</a:t>
                      </a:r>
                    </a:p>
                  </a:txBody>
                  <a:tcPr marL="90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cs typeface="Arial" panose="020B0604020202020204" pitchFamily="34" charset="0"/>
                        </a:rPr>
                        <a:t>41%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</a:rPr>
                        <a:t>43%</a:t>
                      </a:r>
                    </a:p>
                  </a:txBody>
                  <a:tcPr marL="90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200296"/>
                  </a:ext>
                </a:extLst>
              </a:tr>
              <a:tr h="690534">
                <a:tc vMerge="1">
                  <a:txBody>
                    <a:bodyPr/>
                    <a:lstStyle/>
                    <a:p>
                      <a:pPr marL="0" marR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</a:rPr>
                        <a:t>ДГКБ № 13 им. Н.Ф. Филатова</a:t>
                      </a:r>
                    </a:p>
                  </a:txBody>
                  <a:tcPr marL="90000" marR="36000" marT="36000" marB="36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  <a:sym typeface="Arial"/>
                        </a:rPr>
                        <a:t>Спектрограмма </a:t>
                      </a:r>
                      <a:r>
                        <a:rPr lang="en-US" sz="1600" b="1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  <a:sym typeface="Arial"/>
                        </a:rPr>
                        <a:t>(ResNet18)</a:t>
                      </a:r>
                      <a:endParaRPr lang="ru-RU" sz="1600" b="1" i="0" u="none" strike="noStrike" kern="1200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0" u="none" strike="noStrike" kern="1200" cap="none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</a:rPr>
                        <a:t>69%</a:t>
                      </a:r>
                    </a:p>
                  </a:txBody>
                  <a:tcPr marL="90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cs typeface="Arial" panose="020B0604020202020204" pitchFamily="34" charset="0"/>
                        </a:rPr>
                        <a:t>69%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0" u="none" strike="noStrike" kern="1200" cap="none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</a:rPr>
                        <a:t>69%</a:t>
                      </a:r>
                    </a:p>
                  </a:txBody>
                  <a:tcPr marL="90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885561"/>
                  </a:ext>
                </a:extLst>
              </a:tr>
              <a:tr h="690534">
                <a:tc rowSpan="3"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/>
                          <a:cs typeface="Arial" panose="020B0604020202020204" pitchFamily="34" charset="0"/>
                        </a:rPr>
                        <a:t>Двухклассовая</a:t>
                      </a:r>
                      <a:endParaRPr lang="en-US" sz="1600" b="1" i="0" u="none" strike="noStrike" kern="1200" cap="none" dirty="0">
                        <a:solidFill>
                          <a:schemeClr val="tx1"/>
                        </a:solidFill>
                        <a:effectLst/>
                        <a:latin typeface="+mj-lt"/>
                        <a:ea typeface="Calibri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b="1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(</a:t>
                      </a:r>
                      <a:r>
                        <a:rPr lang="en-US" sz="1600" b="1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AF / SR</a:t>
                      </a:r>
                      <a:r>
                        <a:rPr lang="ru-RU" sz="1600" b="1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)</a:t>
                      </a:r>
                    </a:p>
                  </a:txBody>
                  <a:tcPr marL="90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b="1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  <a:sym typeface="Arial"/>
                        </a:rPr>
                        <a:t>Спектрограмма </a:t>
                      </a:r>
                      <a:r>
                        <a:rPr lang="en-US" sz="1600" b="1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  <a:sym typeface="Arial"/>
                        </a:rPr>
                        <a:t>(ResNet18)</a:t>
                      </a:r>
                      <a:endParaRPr lang="ru-RU" sz="1600" b="1" i="0" u="none" strike="noStrike" kern="1200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cap="none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  <a:sym typeface="Arial"/>
                        </a:rPr>
                        <a:t>9</a:t>
                      </a:r>
                      <a:r>
                        <a:rPr lang="ru-RU" sz="1800" b="0" i="0" u="none" strike="noStrike" kern="1200" cap="none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  <a:sym typeface="Arial"/>
                        </a:rPr>
                        <a:t>3</a:t>
                      </a:r>
                      <a:r>
                        <a:rPr lang="en-US" sz="1800" b="0" i="0" u="none" strike="noStrike" kern="1200" cap="none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  <a:sym typeface="Arial"/>
                        </a:rPr>
                        <a:t>%</a:t>
                      </a:r>
                      <a:endParaRPr lang="ru-RU" sz="1800" b="0" i="0" u="none" strike="noStrike" kern="1200" cap="none" dirty="0">
                        <a:solidFill>
                          <a:srgbClr val="00B050"/>
                        </a:solidFill>
                        <a:effectLst/>
                        <a:latin typeface="+mn-lt"/>
                        <a:ea typeface="Calibri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90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cs typeface="Arial" panose="020B0604020202020204" pitchFamily="34" charset="0"/>
                        </a:rPr>
                        <a:t>93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cs typeface="Arial" panose="020B0604020202020204" pitchFamily="34" charset="0"/>
                        </a:rPr>
                        <a:t>%</a:t>
                      </a:r>
                      <a:endParaRPr kumimoji="0" lang="ru-RU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cap="none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</a:rPr>
                        <a:t>9</a:t>
                      </a:r>
                      <a:r>
                        <a:rPr lang="ru-RU" sz="1800" b="0" i="0" u="none" strike="noStrike" kern="1200" cap="none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sz="1800" b="0" i="0" u="none" strike="noStrike" kern="1200" cap="none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</a:rPr>
                        <a:t>%</a:t>
                      </a:r>
                      <a:endParaRPr lang="ru-RU" sz="1800" b="0" i="0" u="none" strike="noStrike" kern="1200" cap="none" dirty="0">
                        <a:solidFill>
                          <a:srgbClr val="00B050"/>
                        </a:solidFill>
                        <a:effectLst/>
                        <a:latin typeface="+mn-lt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90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8333950"/>
                  </a:ext>
                </a:extLst>
              </a:tr>
              <a:tr h="690534">
                <a:tc vMerge="1">
                  <a:txBody>
                    <a:bodyPr/>
                    <a:lstStyle/>
                    <a:p>
                      <a:pPr marL="0" marR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</a:rPr>
                        <a:t>НПЦ СМП детям им. В.Ф. </a:t>
                      </a:r>
                      <a:r>
                        <a:rPr lang="ru-RU" sz="14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</a:rPr>
                        <a:t>Войно-Ясенецкого</a:t>
                      </a:r>
                      <a:endParaRPr lang="ru-RU" sz="1400" b="0" i="0" u="none" strike="noStrike" kern="1200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90000" marR="36000" marT="36000" marB="36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b="1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  <a:sym typeface="Arial"/>
                        </a:rPr>
                        <a:t>Векторная ЭКГ </a:t>
                      </a:r>
                      <a:r>
                        <a:rPr lang="en-US" sz="1600" b="1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  <a:sym typeface="Arial"/>
                        </a:rPr>
                        <a:t>(ResNet18)</a:t>
                      </a:r>
                      <a:endParaRPr lang="ru-RU" sz="1600" b="1" i="0" u="none" strike="noStrike" kern="1200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</a:rPr>
                        <a:t>70%</a:t>
                      </a:r>
                    </a:p>
                  </a:txBody>
                  <a:tcPr marL="90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cs typeface="Arial" panose="020B0604020202020204" pitchFamily="34" charset="0"/>
                        </a:rPr>
                        <a:t>70%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</a:rPr>
                        <a:t>70%</a:t>
                      </a:r>
                    </a:p>
                  </a:txBody>
                  <a:tcPr marL="90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971513"/>
                  </a:ext>
                </a:extLst>
              </a:tr>
              <a:tr h="690534">
                <a:tc vMerge="1">
                  <a:txBody>
                    <a:bodyPr/>
                    <a:lstStyle/>
                    <a:p>
                      <a:pPr marL="0" marR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</a:rPr>
                        <a:t>ДГКБ № 9 им. Г.Н. Сперанского</a:t>
                      </a:r>
                    </a:p>
                  </a:txBody>
                  <a:tcPr marL="90000" marR="36000" marT="36000" marB="36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b="1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  <a:sym typeface="Arial"/>
                        </a:rPr>
                        <a:t>Векторная ЭКГ </a:t>
                      </a:r>
                      <a:r>
                        <a:rPr lang="en-US" sz="1600" b="1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  <a:sym typeface="Arial"/>
                        </a:rPr>
                        <a:t>(</a:t>
                      </a:r>
                      <a:r>
                        <a:rPr lang="en-US" sz="1600" b="1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  <a:sym typeface="Arial"/>
                        </a:rPr>
                        <a:t>GoogLeNet</a:t>
                      </a:r>
                      <a:r>
                        <a:rPr lang="en-US" sz="1600" b="1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  <a:sym typeface="Arial"/>
                        </a:rPr>
                        <a:t>)</a:t>
                      </a:r>
                      <a:endParaRPr lang="ru-RU" sz="1600" b="1" i="0" u="none" strike="noStrike" kern="1200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0" u="none" strike="noStrike" kern="1200" cap="non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  <a:sym typeface="Arial"/>
                        </a:rPr>
                        <a:t>82%</a:t>
                      </a:r>
                    </a:p>
                  </a:txBody>
                  <a:tcPr marL="90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+mn-lt"/>
                          <a:cs typeface="Arial" panose="020B0604020202020204" pitchFamily="34" charset="0"/>
                        </a:rPr>
                        <a:t>82%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0" u="none" strike="noStrike" kern="1200" cap="non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</a:rPr>
                        <a:t>83%</a:t>
                      </a:r>
                    </a:p>
                  </a:txBody>
                  <a:tcPr marL="90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2616636"/>
                  </a:ext>
                </a:extLst>
              </a:tr>
            </a:tbl>
          </a:graphicData>
        </a:graphic>
      </p:graphicFrame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D14B2B69-656B-4425-8DAA-F346311B863D}"/>
              </a:ext>
            </a:extLst>
          </p:cNvPr>
          <p:cNvSpPr txBox="1">
            <a:spLocks/>
          </p:cNvSpPr>
          <p:nvPr/>
        </p:nvSpPr>
        <p:spPr>
          <a:xfrm>
            <a:off x="11945923" y="6547401"/>
            <a:ext cx="304800" cy="36512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ru-RU"/>
            </a:defPPr>
            <a:lvl1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/>
            </a:pPr>
            <a:endParaRPr lang="ru-RU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E3EEA7-F4B7-4ADB-9747-151346A9A3FF}"/>
              </a:ext>
            </a:extLst>
          </p:cNvPr>
          <p:cNvSpPr txBox="1"/>
          <p:nvPr/>
        </p:nvSpPr>
        <p:spPr>
          <a:xfrm>
            <a:off x="11898386" y="6581001"/>
            <a:ext cx="388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356296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04"/>
          <a:stretch/>
        </p:blipFill>
        <p:spPr>
          <a:xfrm flipH="1">
            <a:off x="0" y="1160463"/>
            <a:ext cx="6990556" cy="569753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4052358-5752-4158-9D84-C0F6707EB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684214" y="1160461"/>
            <a:ext cx="8392252" cy="5697537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A2825FA-85F4-405E-858B-16719873DF7E}"/>
              </a:ext>
            </a:extLst>
          </p:cNvPr>
          <p:cNvSpPr/>
          <p:nvPr/>
        </p:nvSpPr>
        <p:spPr>
          <a:xfrm>
            <a:off x="6198863" y="1160463"/>
            <a:ext cx="5993137" cy="56975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2631BA-D6F2-442F-8873-55B9742B3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ОБСУЖДЕНИЕ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F3FAB2D-9167-410B-AF27-3251DF076DC4}"/>
              </a:ext>
            </a:extLst>
          </p:cNvPr>
          <p:cNvSpPr/>
          <p:nvPr/>
        </p:nvSpPr>
        <p:spPr>
          <a:xfrm>
            <a:off x="7575355" y="1458101"/>
            <a:ext cx="539558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200" kern="1200" dirty="0">
                <a:solidFill>
                  <a:schemeClr val="bg1"/>
                </a:solidFill>
                <a:latin typeface="+mj-lt"/>
              </a:rPr>
              <a:t>КЛЮЧЕВЫЕ ВЫВОДЫ</a:t>
            </a:r>
            <a:endParaRPr kumimoji="0" lang="ru-RU" sz="2200" i="0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3608D54-97ED-460B-B540-7C7ABD9C46CE}"/>
              </a:ext>
            </a:extLst>
          </p:cNvPr>
          <p:cNvSpPr/>
          <p:nvPr/>
        </p:nvSpPr>
        <p:spPr>
          <a:xfrm>
            <a:off x="6708038" y="2362626"/>
            <a:ext cx="497478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  <a:defRPr/>
            </a:pPr>
            <a:r>
              <a:rPr lang="ru-RU" sz="1600" dirty="0">
                <a:solidFill>
                  <a:schemeClr val="bg1"/>
                </a:solidFill>
              </a:rPr>
              <a:t>Из рассмотренных вариантов представления данных наименее информативным оказалось представление изображением, в то время как наивысшую информативность имеет спектральное представление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Низкие результаты решения 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трёхклассовой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 задачи связаны с 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некомпактностью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 класса </a:t>
            </a:r>
            <a:r>
              <a:rPr lang="ru-RU" sz="1600" dirty="0">
                <a:solidFill>
                  <a:schemeClr val="bg1"/>
                </a:solidFill>
              </a:rPr>
              <a:t>аритмий </a:t>
            </a:r>
            <a:r>
              <a:rPr lang="en-US" sz="1600" dirty="0">
                <a:solidFill>
                  <a:schemeClr val="bg1"/>
                </a:solidFill>
              </a:rPr>
              <a:t>(VA)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.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Wingdings" panose="05000000000000000000" pitchFamily="2" charset="2"/>
              <a:buChar char="§"/>
              <a:tabLst/>
              <a:defRPr/>
            </a:pPr>
            <a:endParaRPr lang="ru-RU" sz="1600" kern="1200" dirty="0">
              <a:solidFill>
                <a:schemeClr val="bg1"/>
              </a:solidFill>
              <a:ea typeface="+mn-ea"/>
              <a:cs typeface="+mn-cs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sz="1600" dirty="0">
                <a:solidFill>
                  <a:schemeClr val="bg1"/>
                </a:solidFill>
              </a:rPr>
              <a:t>Выборку данных необходимо дополнительно обрабатывать: среди записей существуют сильно зашумленные, которые нужно дополнительно фильтровать. Также присутствуют выбросы.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D00D4BBB-B17C-46FA-B32D-20F3484FAE39}"/>
              </a:ext>
            </a:extLst>
          </p:cNvPr>
          <p:cNvSpPr txBox="1">
            <a:spLocks/>
          </p:cNvSpPr>
          <p:nvPr/>
        </p:nvSpPr>
        <p:spPr>
          <a:xfrm>
            <a:off x="11945923" y="6547401"/>
            <a:ext cx="304800" cy="36512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ru-RU"/>
            </a:defPPr>
            <a:lvl1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/>
            </a:pPr>
            <a:endParaRPr lang="ru-RU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CA1C90-E2E7-462C-B75C-C9333B2668E6}"/>
              </a:ext>
            </a:extLst>
          </p:cNvPr>
          <p:cNvSpPr txBox="1"/>
          <p:nvPr/>
        </p:nvSpPr>
        <p:spPr>
          <a:xfrm>
            <a:off x="11898386" y="6581001"/>
            <a:ext cx="388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078953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6C9730F-5751-4CDA-BDE1-6ACC7842A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hangingPunct="1"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cs typeface="Arial" panose="020B0604020202020204" pitchFamily="34" charset="0"/>
              </a:rPr>
              <a:t>telemedai.ru</a:t>
            </a:r>
            <a:endParaRPr lang="ru-RU" kern="1200" dirty="0">
              <a:solidFill>
                <a:prstClr val="black">
                  <a:tint val="75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620CB7D-577C-4BB1-8B89-76CCBC0BD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ОБСУЖДЕНИЕ</a:t>
            </a:r>
          </a:p>
        </p:txBody>
      </p:sp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635DC3C3-A19D-4206-B1E6-D6A23CC028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68" b="9053"/>
          <a:stretch/>
        </p:blipFill>
        <p:spPr>
          <a:xfrm>
            <a:off x="0" y="1276349"/>
            <a:ext cx="12192000" cy="4819651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231F8130-BDBF-4D94-A4A4-1D8514CA1BA4}"/>
              </a:ext>
            </a:extLst>
          </p:cNvPr>
          <p:cNvSpPr/>
          <p:nvPr/>
        </p:nvSpPr>
        <p:spPr>
          <a:xfrm>
            <a:off x="0" y="1268413"/>
            <a:ext cx="12192000" cy="4824412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ABF36E-695E-476F-9C02-945BC00CB4BB}"/>
              </a:ext>
            </a:extLst>
          </p:cNvPr>
          <p:cNvSpPr txBox="1"/>
          <p:nvPr/>
        </p:nvSpPr>
        <p:spPr>
          <a:xfrm>
            <a:off x="586104" y="1815261"/>
            <a:ext cx="10856595" cy="470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ru-RU" sz="30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НАУЧНАЯ НОВИЗНА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3295E8-8D8C-4F52-AC3C-5681B24B0872}"/>
              </a:ext>
            </a:extLst>
          </p:cNvPr>
          <p:cNvSpPr txBox="1"/>
          <p:nvPr/>
        </p:nvSpPr>
        <p:spPr>
          <a:xfrm>
            <a:off x="589914" y="4728944"/>
            <a:ext cx="3683634" cy="595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93%</a:t>
            </a:r>
            <a:endParaRPr lang="ru-RU" sz="4000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666228A-7E40-4C18-9511-CDEC0E47A81C}"/>
              </a:ext>
            </a:extLst>
          </p:cNvPr>
          <p:cNvSpPr txBox="1"/>
          <p:nvPr/>
        </p:nvSpPr>
        <p:spPr>
          <a:xfrm>
            <a:off x="593725" y="5169282"/>
            <a:ext cx="2568575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ru-RU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ТОЧНОСТЬ ДЛЯ ВЕЙВЛЕТ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D1C4EED-E9E1-4E4D-8ED1-1622CF7731C1}"/>
              </a:ext>
            </a:extLst>
          </p:cNvPr>
          <p:cNvSpPr txBox="1"/>
          <p:nvPr/>
        </p:nvSpPr>
        <p:spPr>
          <a:xfrm>
            <a:off x="4857113" y="4728944"/>
            <a:ext cx="3112135" cy="595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ru-RU" sz="40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82%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3AFA05E-B047-44DE-A830-2953D73E9AE2}"/>
              </a:ext>
            </a:extLst>
          </p:cNvPr>
          <p:cNvSpPr txBox="1"/>
          <p:nvPr/>
        </p:nvSpPr>
        <p:spPr>
          <a:xfrm>
            <a:off x="4857113" y="5169282"/>
            <a:ext cx="2060575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ru-RU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ТОЧНОСТЬ ДЛЯ ВЭКГ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1A0591E-26AB-41D8-A6AB-537B11C542A6}"/>
              </a:ext>
            </a:extLst>
          </p:cNvPr>
          <p:cNvSpPr txBox="1"/>
          <p:nvPr/>
        </p:nvSpPr>
        <p:spPr>
          <a:xfrm>
            <a:off x="8800463" y="4728944"/>
            <a:ext cx="31121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ru-RU" sz="40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40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000</a:t>
            </a:r>
            <a:endParaRPr lang="ru-RU" sz="4000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5566F82-DD97-4E41-B7A7-76342CDCC23E}"/>
              </a:ext>
            </a:extLst>
          </p:cNvPr>
          <p:cNvSpPr txBox="1"/>
          <p:nvPr/>
        </p:nvSpPr>
        <p:spPr>
          <a:xfrm>
            <a:off x="8800463" y="5169282"/>
            <a:ext cx="1749425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ru-RU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РАЗМЕР ВЫБОРКИ</a:t>
            </a:r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9E4CFE3B-7496-402F-94B4-57D1150C7544}"/>
              </a:ext>
            </a:extLst>
          </p:cNvPr>
          <p:cNvSpPr/>
          <p:nvPr/>
        </p:nvSpPr>
        <p:spPr>
          <a:xfrm>
            <a:off x="617854" y="2397502"/>
            <a:ext cx="1091374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ru-RU" sz="1600" dirty="0">
                <a:solidFill>
                  <a:schemeClr val="bg1"/>
                </a:solidFill>
              </a:rPr>
              <a:t>В работе использовался подход, основанный на применении </a:t>
            </a:r>
            <a:r>
              <a:rPr lang="ru-RU" sz="1600" dirty="0" err="1">
                <a:solidFill>
                  <a:schemeClr val="bg1"/>
                </a:solidFill>
              </a:rPr>
              <a:t>свёрточных</a:t>
            </a:r>
            <a:r>
              <a:rPr lang="ru-RU" sz="1600" dirty="0">
                <a:solidFill>
                  <a:schemeClr val="bg1"/>
                </a:solidFill>
              </a:rPr>
              <a:t> нейронных сетей (CNN) для анализа сигнала ЭКГ. Исследование сравнивает различные методы представления данных ЭКГ, такие как совмещение отведений, векторное представление и </a:t>
            </a:r>
            <a:r>
              <a:rPr lang="ru-RU" sz="1600" dirty="0" err="1">
                <a:solidFill>
                  <a:schemeClr val="bg1"/>
                </a:solidFill>
              </a:rPr>
              <a:t>вейвлет</a:t>
            </a:r>
            <a:r>
              <a:rPr lang="ru-RU" sz="1600" dirty="0">
                <a:solidFill>
                  <a:schemeClr val="bg1"/>
                </a:solidFill>
              </a:rPr>
              <a:t>-преобразование. </a:t>
            </a:r>
          </a:p>
          <a:p>
            <a:pPr lvl="0">
              <a:defRPr/>
            </a:pPr>
            <a:r>
              <a:rPr lang="ru-RU" sz="1600" dirty="0">
                <a:solidFill>
                  <a:schemeClr val="bg1"/>
                </a:solidFill>
              </a:rPr>
              <a:t>Результаты исследования показывают высокие показатели точности и метрик классификации для </a:t>
            </a:r>
            <a:r>
              <a:rPr lang="ru-RU" sz="1600" dirty="0" err="1">
                <a:solidFill>
                  <a:schemeClr val="bg1"/>
                </a:solidFill>
              </a:rPr>
              <a:t>двухклассовой</a:t>
            </a:r>
            <a:r>
              <a:rPr lang="ru-RU" sz="1600" dirty="0">
                <a:solidFill>
                  <a:schemeClr val="bg1"/>
                </a:solidFill>
              </a:rPr>
              <a:t> задачи (синусовый ритм и фибрилляция предсердий) при использовании векторной ЭКГ. Однако, эти показатели всё ещё ниже относительно базового решения при представлении в виде </a:t>
            </a:r>
            <a:r>
              <a:rPr lang="ru-RU" sz="1600" dirty="0" err="1">
                <a:solidFill>
                  <a:schemeClr val="bg1"/>
                </a:solidFill>
              </a:rPr>
              <a:t>вейвлет</a:t>
            </a:r>
            <a:r>
              <a:rPr lang="ru-RU" sz="1600" dirty="0">
                <a:solidFill>
                  <a:schemeClr val="bg1"/>
                </a:solidFill>
              </a:rPr>
              <a:t>-преобразования. Это исследование показывает</a:t>
            </a:r>
            <a:r>
              <a:rPr lang="ru-RU" sz="1600" b="1" dirty="0">
                <a:solidFill>
                  <a:schemeClr val="bg1"/>
                </a:solidFill>
              </a:rPr>
              <a:t> </a:t>
            </a:r>
            <a:r>
              <a:rPr lang="ru-RU" sz="1600" dirty="0">
                <a:solidFill>
                  <a:schemeClr val="bg1"/>
                </a:solidFill>
                <a:latin typeface="+mj-lt"/>
              </a:rPr>
              <a:t>возможность</a:t>
            </a:r>
            <a:r>
              <a:rPr lang="ru-RU" sz="1600" b="1" dirty="0">
                <a:solidFill>
                  <a:schemeClr val="bg1"/>
                </a:solidFill>
              </a:rPr>
              <a:t> </a:t>
            </a:r>
            <a:r>
              <a:rPr lang="ru-RU" sz="1600" dirty="0">
                <a:solidFill>
                  <a:schemeClr val="bg1"/>
                </a:solidFill>
              </a:rPr>
              <a:t>использования ВЭКГ для классификации сердечного ритма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5" name="Номер слайда 1">
            <a:extLst>
              <a:ext uri="{FF2B5EF4-FFF2-40B4-BE49-F238E27FC236}">
                <a16:creationId xmlns:a16="http://schemas.microsoft.com/office/drawing/2014/main" id="{813206D5-4944-45AF-8139-AA872F3370A6}"/>
              </a:ext>
            </a:extLst>
          </p:cNvPr>
          <p:cNvSpPr txBox="1">
            <a:spLocks/>
          </p:cNvSpPr>
          <p:nvPr/>
        </p:nvSpPr>
        <p:spPr>
          <a:xfrm>
            <a:off x="11945923" y="6547401"/>
            <a:ext cx="304800" cy="36512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ru-RU"/>
            </a:defPPr>
            <a:lvl1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/>
            </a:pPr>
            <a:endParaRPr lang="ru-RU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4968E1-4766-4F2A-A865-3982E65F0363}"/>
              </a:ext>
            </a:extLst>
          </p:cNvPr>
          <p:cNvSpPr txBox="1"/>
          <p:nvPr/>
        </p:nvSpPr>
        <p:spPr>
          <a:xfrm>
            <a:off x="11898386" y="6581001"/>
            <a:ext cx="388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518285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7;p16">
            <a:extLst>
              <a:ext uri="{FF2B5EF4-FFF2-40B4-BE49-F238E27FC236}">
                <a16:creationId xmlns:a16="http://schemas.microsoft.com/office/drawing/2014/main" id="{AA349344-D82B-45F2-9708-9CFF8F6EAE35}"/>
              </a:ext>
            </a:extLst>
          </p:cNvPr>
          <p:cNvSpPr txBox="1"/>
          <p:nvPr/>
        </p:nvSpPr>
        <p:spPr>
          <a:xfrm>
            <a:off x="571614" y="2446685"/>
            <a:ext cx="675109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FAB"/>
              </a:buClr>
              <a:buSzPts val="3200"/>
              <a:buFont typeface="Calibri"/>
              <a:buNone/>
            </a:pPr>
            <a:r>
              <a:rPr lang="en-US" sz="2800" b="0" i="0" u="none" strike="noStrike" cap="none" dirty="0">
                <a:latin typeface="+mn-lt"/>
                <a:ea typeface="Calibri"/>
                <a:cs typeface="Calibri"/>
                <a:sym typeface="Calibri"/>
              </a:rPr>
              <a:t>БЛАГОДАР</a:t>
            </a:r>
            <a:r>
              <a:rPr lang="en-US" sz="2800" dirty="0">
                <a:latin typeface="+mn-lt"/>
                <a:ea typeface="Calibri"/>
                <a:cs typeface="Calibri"/>
                <a:sym typeface="Calibri"/>
              </a:rPr>
              <a:t>ИМ</a:t>
            </a:r>
            <a:r>
              <a:rPr lang="en-US" sz="2800" b="0" i="0" u="none" strike="noStrike" cap="none" dirty="0">
                <a:latin typeface="+mn-lt"/>
                <a:ea typeface="Calibri"/>
                <a:cs typeface="Calibri"/>
                <a:sym typeface="Calibri"/>
              </a:rPr>
              <a:t> ЗА ВНИМАНИЕ</a:t>
            </a:r>
            <a:endParaRPr sz="2800" dirty="0">
              <a:latin typeface="+mn-lt"/>
            </a:endParaRPr>
          </a:p>
        </p:txBody>
      </p:sp>
      <p:grpSp>
        <p:nvGrpSpPr>
          <p:cNvPr id="3" name="Группа 2"/>
          <p:cNvGrpSpPr/>
          <p:nvPr/>
        </p:nvGrpSpPr>
        <p:grpSpPr>
          <a:xfrm>
            <a:off x="2575418" y="3307364"/>
            <a:ext cx="3499796" cy="1284666"/>
            <a:chOff x="2631298" y="3963765"/>
            <a:chExt cx="3499796" cy="1284666"/>
          </a:xfrm>
        </p:grpSpPr>
        <p:sp>
          <p:nvSpPr>
            <p:cNvPr id="8" name="Google Shape;145;p16">
              <a:extLst>
                <a:ext uri="{FF2B5EF4-FFF2-40B4-BE49-F238E27FC236}">
                  <a16:creationId xmlns:a16="http://schemas.microsoft.com/office/drawing/2014/main" id="{6F6D6E61-CFBF-43A2-8592-79887FACFF63}"/>
                </a:ext>
              </a:extLst>
            </p:cNvPr>
            <p:cNvSpPr/>
            <p:nvPr/>
          </p:nvSpPr>
          <p:spPr>
            <a:xfrm>
              <a:off x="2835483" y="3963765"/>
              <a:ext cx="3295611" cy="1284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3D98E3"/>
                </a:buClr>
                <a:buSzPts val="1700"/>
              </a:pPr>
              <a:r>
                <a:rPr lang="en-US" sz="1600" b="0" i="0" u="none" strike="noStrike" dirty="0">
                  <a:solidFill>
                    <a:srgbClr val="2067B0"/>
                  </a:solidFill>
                  <a:effectLst/>
                  <a:latin typeface="+mn-lt"/>
                  <a:hlinkClick r:id="rId2"/>
                </a:rPr>
                <a:t>npcmr@zdrav.mos.ru</a:t>
              </a:r>
              <a:r>
                <a:rPr lang="en-US" sz="1700" dirty="0">
                  <a:solidFill>
                    <a:schemeClr val="tx1"/>
                  </a:solidFill>
                  <a:latin typeface="+mn-lt"/>
                  <a:cs typeface="Calibri"/>
                  <a:sym typeface="Calibri"/>
                </a:rPr>
                <a:t>  </a:t>
              </a:r>
              <a:r>
                <a:rPr lang="ru-RU" sz="1700" dirty="0">
                  <a:solidFill>
                    <a:schemeClr val="tx1"/>
                  </a:solidFill>
                  <a:latin typeface="+mn-lt"/>
                  <a:cs typeface="Calibri"/>
                  <a:sym typeface="Calibri"/>
                </a:rPr>
                <a:t>    </a:t>
              </a:r>
              <a:r>
                <a:rPr lang="en-US" sz="1700" dirty="0">
                  <a:solidFill>
                    <a:schemeClr val="tx1"/>
                  </a:solidFill>
                  <a:latin typeface="+mn-lt"/>
                  <a:cs typeface="Calibri"/>
                  <a:sym typeface="Calibri"/>
                </a:rPr>
                <a:t> </a:t>
              </a:r>
            </a:p>
            <a:p>
              <a:pPr>
                <a:lnSpc>
                  <a:spcPct val="150000"/>
                </a:lnSpc>
                <a:buClr>
                  <a:srgbClr val="3D98E3"/>
                </a:buClr>
                <a:buSzPts val="1700"/>
              </a:pPr>
              <a:r>
                <a:rPr lang="en-US" sz="1700" b="0" i="0" u="none" strike="noStrike" cap="none" dirty="0">
                  <a:solidFill>
                    <a:srgbClr val="808080"/>
                  </a:solidFill>
                  <a:latin typeface="+mn-lt"/>
                  <a:ea typeface="Calibri"/>
                  <a:cs typeface="Calibri"/>
                  <a:sym typeface="Calibri"/>
                </a:rPr>
                <a:t>+7 (495) 276 - 04 - 36</a:t>
              </a:r>
              <a:r>
                <a:rPr lang="ru-RU" sz="1700" dirty="0">
                  <a:solidFill>
                    <a:schemeClr val="bg1">
                      <a:lumMod val="50000"/>
                    </a:schemeClr>
                  </a:solidFill>
                  <a:latin typeface="+mn-lt"/>
                  <a:cs typeface="Calibri"/>
                  <a:sym typeface="Calibri"/>
                </a:rPr>
                <a:t> </a:t>
              </a:r>
              <a:endParaRPr lang="en-US" sz="1700" dirty="0">
                <a:solidFill>
                  <a:schemeClr val="bg1">
                    <a:lumMod val="50000"/>
                  </a:schemeClr>
                </a:solidFill>
                <a:latin typeface="+mn-lt"/>
                <a:cs typeface="Calibri"/>
                <a:sym typeface="Calibri"/>
              </a:endParaRPr>
            </a:p>
            <a:p>
              <a:pPr>
                <a:lnSpc>
                  <a:spcPct val="150000"/>
                </a:lnSpc>
                <a:buClr>
                  <a:srgbClr val="3D98E3"/>
                </a:buClr>
                <a:buSzPts val="1700"/>
              </a:pPr>
              <a:r>
                <a:rPr lang="en-US" sz="1600" u="none" strike="noStrike" dirty="0">
                  <a:solidFill>
                    <a:srgbClr val="2067B0"/>
                  </a:solidFill>
                  <a:effectLst/>
                  <a:latin typeface="+mn-lt"/>
                  <a:hlinkClick r:id="rId3" action="ppaction://hlinkfile"/>
                </a:rPr>
                <a:t>telemedai.ru</a:t>
              </a:r>
              <a:endParaRPr lang="en-US" sz="1600" u="none" strike="noStrike" dirty="0">
                <a:solidFill>
                  <a:srgbClr val="2067B0"/>
                </a:solidFill>
                <a:effectLst/>
                <a:latin typeface="+mn-lt"/>
              </a:endParaRPr>
            </a:p>
          </p:txBody>
        </p:sp>
        <p:pic>
          <p:nvPicPr>
            <p:cNvPr id="9" name="Рисунок 8" descr="Конверт">
              <a:extLst>
                <a:ext uri="{FF2B5EF4-FFF2-40B4-BE49-F238E27FC236}">
                  <a16:creationId xmlns:a16="http://schemas.microsoft.com/office/drawing/2014/main" id="{F71FA0C3-9C68-40CA-BBEC-ADE374C5F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37683" y="4142643"/>
              <a:ext cx="214377" cy="214377"/>
            </a:xfrm>
            <a:prstGeom prst="rect">
              <a:avLst/>
            </a:prstGeom>
          </p:spPr>
        </p:pic>
        <p:pic>
          <p:nvPicPr>
            <p:cNvPr id="10" name="Рисунок 9" descr="Динамик">
              <a:extLst>
                <a:ext uri="{FF2B5EF4-FFF2-40B4-BE49-F238E27FC236}">
                  <a16:creationId xmlns:a16="http://schemas.microsoft.com/office/drawing/2014/main" id="{4CF43B15-3362-4948-89E5-9DFA57933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31298" y="4492525"/>
              <a:ext cx="227146" cy="227146"/>
            </a:xfrm>
            <a:prstGeom prst="rect">
              <a:avLst/>
            </a:prstGeom>
          </p:spPr>
        </p:pic>
        <p:pic>
          <p:nvPicPr>
            <p:cNvPr id="11" name="Рисунок 10" descr="Земля">
              <a:extLst>
                <a:ext uri="{FF2B5EF4-FFF2-40B4-BE49-F238E27FC236}">
                  <a16:creationId xmlns:a16="http://schemas.microsoft.com/office/drawing/2014/main" id="{91F87927-0C0C-4DA6-AD3A-FD69D2463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44067" y="4920281"/>
              <a:ext cx="201609" cy="201609"/>
            </a:xfrm>
            <a:prstGeom prst="rect">
              <a:avLst/>
            </a:prstGeom>
          </p:spPr>
        </p:pic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EAB8092-C0EC-41C1-92AE-77346EFDAC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5325" y="3237035"/>
            <a:ext cx="1425324" cy="1425324"/>
          </a:xfrm>
          <a:prstGeom prst="rect">
            <a:avLst/>
          </a:prstGeom>
        </p:spPr>
      </p:pic>
      <p:grpSp>
        <p:nvGrpSpPr>
          <p:cNvPr id="13" name="Группа 12"/>
          <p:cNvGrpSpPr/>
          <p:nvPr/>
        </p:nvGrpSpPr>
        <p:grpSpPr>
          <a:xfrm>
            <a:off x="2575418" y="4907564"/>
            <a:ext cx="3499796" cy="942863"/>
            <a:chOff x="2631298" y="3963765"/>
            <a:chExt cx="3499796" cy="942863"/>
          </a:xfrm>
        </p:grpSpPr>
        <p:sp>
          <p:nvSpPr>
            <p:cNvPr id="14" name="Google Shape;145;p16">
              <a:extLst>
                <a:ext uri="{FF2B5EF4-FFF2-40B4-BE49-F238E27FC236}">
                  <a16:creationId xmlns:a16="http://schemas.microsoft.com/office/drawing/2014/main" id="{6F6D6E61-CFBF-43A2-8592-79887FACFF63}"/>
                </a:ext>
              </a:extLst>
            </p:cNvPr>
            <p:cNvSpPr/>
            <p:nvPr/>
          </p:nvSpPr>
          <p:spPr>
            <a:xfrm>
              <a:off x="2835483" y="3963765"/>
              <a:ext cx="3295611" cy="9428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3D98E3"/>
                </a:buClr>
                <a:buSzPts val="1700"/>
              </a:pPr>
              <a:r>
                <a:rPr lang="en-US" sz="1600" dirty="0">
                  <a:solidFill>
                    <a:srgbClr val="808080"/>
                  </a:solidFill>
                  <a:ea typeface="Calibri"/>
                  <a:cs typeface="Calibri"/>
                  <a:sym typeface="Calibri"/>
                </a:rPr>
                <a:t>ikrav514@gmail.com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cs typeface="Calibri"/>
                <a:sym typeface="Calibri"/>
              </a:endParaRPr>
            </a:p>
            <a:p>
              <a:pPr>
                <a:lnSpc>
                  <a:spcPct val="150000"/>
                </a:lnSpc>
                <a:buClr>
                  <a:srgbClr val="3D98E3"/>
                </a:buClr>
                <a:buSzPts val="1700"/>
              </a:pPr>
              <a:r>
                <a:rPr lang="en-US" sz="1600" dirty="0">
                  <a:solidFill>
                    <a:srgbClr val="808080"/>
                  </a:solidFill>
                  <a:ea typeface="Calibri"/>
                  <a:cs typeface="Calibri"/>
                  <a:sym typeface="Calibri"/>
                </a:rPr>
                <a:t>+7 (</a:t>
              </a:r>
              <a:r>
                <a:rPr lang="en-US" sz="1600" b="0" i="0" u="none" strike="noStrike" cap="none" dirty="0">
                  <a:solidFill>
                    <a:srgbClr val="808080"/>
                  </a:solidFill>
                  <a:latin typeface="+mn-lt"/>
                  <a:ea typeface="Calibri"/>
                  <a:cs typeface="Calibri"/>
                  <a:sym typeface="Calibri"/>
                </a:rPr>
                <a:t>915) 291 - 30 - 45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+mn-lt"/>
                <a:cs typeface="Calibri"/>
                <a:sym typeface="Calibri"/>
              </a:endParaRPr>
            </a:p>
          </p:txBody>
        </p:sp>
        <p:pic>
          <p:nvPicPr>
            <p:cNvPr id="15" name="Рисунок 14" descr="Конверт">
              <a:extLst>
                <a:ext uri="{FF2B5EF4-FFF2-40B4-BE49-F238E27FC236}">
                  <a16:creationId xmlns:a16="http://schemas.microsoft.com/office/drawing/2014/main" id="{F71FA0C3-9C68-40CA-BBEC-ADE374C5F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37683" y="4142643"/>
              <a:ext cx="214377" cy="214377"/>
            </a:xfrm>
            <a:prstGeom prst="rect">
              <a:avLst/>
            </a:prstGeom>
          </p:spPr>
        </p:pic>
        <p:pic>
          <p:nvPicPr>
            <p:cNvPr id="16" name="Рисунок 15" descr="Динамик">
              <a:extLst>
                <a:ext uri="{FF2B5EF4-FFF2-40B4-BE49-F238E27FC236}">
                  <a16:creationId xmlns:a16="http://schemas.microsoft.com/office/drawing/2014/main" id="{4CF43B15-3362-4948-89E5-9DFA57933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31298" y="4492525"/>
              <a:ext cx="227146" cy="227146"/>
            </a:xfrm>
            <a:prstGeom prst="rect">
              <a:avLst/>
            </a:prstGeom>
          </p:spPr>
        </p:pic>
      </p:grpSp>
      <p:sp>
        <p:nvSpPr>
          <p:cNvPr id="17" name="Номер слайда 1">
            <a:extLst>
              <a:ext uri="{FF2B5EF4-FFF2-40B4-BE49-F238E27FC236}">
                <a16:creationId xmlns:a16="http://schemas.microsoft.com/office/drawing/2014/main" id="{11E54529-DEE9-41EC-9692-D9A7DD55E3B3}"/>
              </a:ext>
            </a:extLst>
          </p:cNvPr>
          <p:cNvSpPr txBox="1">
            <a:spLocks/>
          </p:cNvSpPr>
          <p:nvPr/>
        </p:nvSpPr>
        <p:spPr>
          <a:xfrm>
            <a:off x="11945923" y="6547401"/>
            <a:ext cx="304800" cy="36512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ru-RU"/>
            </a:defPPr>
            <a:lvl1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/>
            </a:pPr>
            <a:endParaRPr lang="ru-RU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BA6DAA-32CA-4796-BEAB-53156BB6A48A}"/>
              </a:ext>
            </a:extLst>
          </p:cNvPr>
          <p:cNvSpPr txBox="1"/>
          <p:nvPr/>
        </p:nvSpPr>
        <p:spPr>
          <a:xfrm>
            <a:off x="11898386" y="6581001"/>
            <a:ext cx="388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99537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2631BA-D6F2-442F-8873-55B9742B3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552" y="2947971"/>
            <a:ext cx="8703927" cy="1000156"/>
          </a:xfrm>
        </p:spPr>
        <p:txBody>
          <a:bodyPr anchor="t" anchorCtr="0"/>
          <a:lstStyle/>
          <a:p>
            <a:r>
              <a:rPr lang="ru-RU" sz="2400" dirty="0"/>
              <a:t>ВВЕДЕНИЕ</a:t>
            </a:r>
          </a:p>
        </p:txBody>
      </p:sp>
    </p:spTree>
    <p:extLst>
      <p:ext uri="{BB962C8B-B14F-4D97-AF65-F5344CB8AC3E}">
        <p14:creationId xmlns:p14="http://schemas.microsoft.com/office/powerpoint/2010/main" val="2896394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04"/>
          <a:stretch/>
        </p:blipFill>
        <p:spPr>
          <a:xfrm>
            <a:off x="5201444" y="1160462"/>
            <a:ext cx="6990556" cy="5697537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A2825FA-85F4-405E-858B-16719873DF7E}"/>
              </a:ext>
            </a:extLst>
          </p:cNvPr>
          <p:cNvSpPr/>
          <p:nvPr/>
        </p:nvSpPr>
        <p:spPr>
          <a:xfrm>
            <a:off x="0" y="1160463"/>
            <a:ext cx="5993137" cy="56975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2631BA-D6F2-442F-8873-55B9742B3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F3FAB2D-9167-410B-AF27-3251DF076DC4}"/>
              </a:ext>
            </a:extLst>
          </p:cNvPr>
          <p:cNvSpPr/>
          <p:nvPr/>
        </p:nvSpPr>
        <p:spPr>
          <a:xfrm>
            <a:off x="597552" y="1562627"/>
            <a:ext cx="539558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2200" dirty="0">
                <a:solidFill>
                  <a:srgbClr val="FFFFFF"/>
                </a:solidFill>
                <a:latin typeface="Panton Bold"/>
              </a:rPr>
              <a:t>АКТУАЛЬНОСТЬ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3608D54-97ED-460B-B540-7C7ABD9C46CE}"/>
              </a:ext>
            </a:extLst>
          </p:cNvPr>
          <p:cNvSpPr/>
          <p:nvPr/>
        </p:nvSpPr>
        <p:spPr>
          <a:xfrm>
            <a:off x="597551" y="2249367"/>
            <a:ext cx="4974785" cy="3762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600" dirty="0">
                <a:solidFill>
                  <a:schemeClr val="bg1"/>
                </a:solidFill>
              </a:rPr>
              <a:t>Сердечно-сосудистые заболевания остаются глобальной проблемой здравоохранения. Традиционные методы анализа ЭКГ могут быть недостаточно точными или эффективными</a:t>
            </a:r>
            <a:endParaRPr lang="en-US" sz="16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600" dirty="0">
                <a:solidFill>
                  <a:schemeClr val="bg1"/>
                </a:solidFill>
              </a:rPr>
              <a:t>С использованием нейронных сетей (NN) становится возможным создание более точных и автоматизированных методов обработки сигнала ЭКГ. </a:t>
            </a:r>
            <a:endParaRPr lang="en-US" sz="16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600" dirty="0">
                <a:solidFill>
                  <a:schemeClr val="bg1"/>
                </a:solidFill>
              </a:rPr>
              <a:t>Разработка метода обработки сигнала ЭКГ с использованием NN обещает улучшить диагностику, мониторинг и лечение сердечно-сосудистых заболеваний..</a:t>
            </a:r>
          </a:p>
        </p:txBody>
      </p:sp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846EFBFE-DFFF-4F9B-BA4A-5BFEAF8AFA10}"/>
              </a:ext>
            </a:extLst>
          </p:cNvPr>
          <p:cNvSpPr txBox="1">
            <a:spLocks/>
          </p:cNvSpPr>
          <p:nvPr/>
        </p:nvSpPr>
        <p:spPr>
          <a:xfrm>
            <a:off x="11945923" y="6547401"/>
            <a:ext cx="304800" cy="36512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ru-RU"/>
            </a:defPPr>
            <a:lvl1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/>
            </a:pPr>
            <a:endParaRPr lang="ru-RU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AFFC8B-D81A-43FA-8576-92A06B609A40}"/>
              </a:ext>
            </a:extLst>
          </p:cNvPr>
          <p:cNvSpPr txBox="1"/>
          <p:nvPr/>
        </p:nvSpPr>
        <p:spPr>
          <a:xfrm>
            <a:off x="11945922" y="6572611"/>
            <a:ext cx="246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418700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2631BA-D6F2-442F-8873-55B9742B3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294B5E1A-E15B-4799-A23C-4E27D6D40711}"/>
              </a:ext>
            </a:extLst>
          </p:cNvPr>
          <p:cNvSpPr/>
          <p:nvPr/>
        </p:nvSpPr>
        <p:spPr>
          <a:xfrm>
            <a:off x="0" y="1160463"/>
            <a:ext cx="12183064" cy="276383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4718EEEB-E5CE-44AB-AC19-56826168BA6E}"/>
              </a:ext>
            </a:extLst>
          </p:cNvPr>
          <p:cNvSpPr/>
          <p:nvPr/>
        </p:nvSpPr>
        <p:spPr>
          <a:xfrm>
            <a:off x="589267" y="1275556"/>
            <a:ext cx="53955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noProof="0" dirty="0">
                <a:solidFill>
                  <a:schemeClr val="bg1"/>
                </a:solidFill>
                <a:latin typeface="+mj-lt"/>
              </a:rPr>
              <a:t>ЦЕЛИ И ЗАДАЧИ</a:t>
            </a:r>
            <a:endParaRPr kumimoji="0" lang="ru-RU" sz="2400" b="1" i="0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0493A6CD-8E48-492E-9C6D-16AE96F7A638}"/>
              </a:ext>
            </a:extLst>
          </p:cNvPr>
          <p:cNvSpPr/>
          <p:nvPr/>
        </p:nvSpPr>
        <p:spPr>
          <a:xfrm>
            <a:off x="603601" y="1904631"/>
            <a:ext cx="5251099" cy="1607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25000"/>
              </a:lnSpc>
              <a:buFont typeface="Wingdings" panose="05000000000000000000" pitchFamily="2" charset="2"/>
              <a:buChar char="§"/>
              <a:defRPr/>
            </a:pPr>
            <a:r>
              <a:rPr lang="ru-RU" sz="1600" dirty="0">
                <a:solidFill>
                  <a:schemeClr val="bg1"/>
                </a:solidFill>
              </a:rPr>
              <a:t>В рамках данного исследования основной задачей было разработать метод обработки сигнала ЭКГ с использованием </a:t>
            </a:r>
            <a:r>
              <a:rPr lang="ru-RU" sz="1600" dirty="0" err="1">
                <a:solidFill>
                  <a:schemeClr val="bg1"/>
                </a:solidFill>
              </a:rPr>
              <a:t>свёрточной</a:t>
            </a:r>
            <a:r>
              <a:rPr lang="ru-RU" sz="1600" dirty="0">
                <a:solidFill>
                  <a:schemeClr val="bg1"/>
                </a:solidFill>
              </a:rPr>
              <a:t> нейронной сети для эффективной оценки сердечного ритма пациента.</a:t>
            </a:r>
          </a:p>
          <a:p>
            <a:pPr marL="285750" lvl="0" indent="-285750">
              <a:lnSpc>
                <a:spcPct val="125000"/>
              </a:lnSpc>
              <a:buFont typeface="Wingdings" panose="05000000000000000000" pitchFamily="2" charset="2"/>
              <a:buChar char="§"/>
              <a:defRPr/>
            </a:pPr>
            <a:r>
              <a:rPr lang="ru-RU" sz="1600" dirty="0">
                <a:solidFill>
                  <a:schemeClr val="bg1"/>
                </a:solidFill>
              </a:rPr>
              <a:t>Конкретные подзадачи включали в себя:</a:t>
            </a:r>
            <a:endParaRPr lang="ru-RU" sz="1600" kern="1200" dirty="0">
              <a:solidFill>
                <a:schemeClr val="bg1"/>
              </a:solidFill>
            </a:endParaRP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CE4D610D-BDE8-4E82-9FE7-4848BA4937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65" b="-332"/>
          <a:stretch/>
        </p:blipFill>
        <p:spPr>
          <a:xfrm>
            <a:off x="7092950" y="1160463"/>
            <a:ext cx="4408144" cy="277294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73608CB-F0FF-492B-A107-9A07CD07144C}"/>
              </a:ext>
            </a:extLst>
          </p:cNvPr>
          <p:cNvSpPr txBox="1"/>
          <p:nvPr/>
        </p:nvSpPr>
        <p:spPr>
          <a:xfrm>
            <a:off x="1221820" y="4430533"/>
            <a:ext cx="263359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chemeClr val="tx1"/>
              </a:buClr>
              <a:defRPr/>
            </a:pPr>
            <a:r>
              <a:rPr lang="ru-RU" sz="1400" dirty="0"/>
              <a:t>Обучение нейронной сети на данных ЭКГ, подбор </a:t>
            </a:r>
            <a:r>
              <a:rPr lang="ru-RU" sz="1400" dirty="0" err="1"/>
              <a:t>гиперпараметров</a:t>
            </a:r>
            <a:r>
              <a:rPr lang="ru-RU" sz="1400" dirty="0"/>
              <a:t>, подбор архитектуры сети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7C00B37-DEEB-49DB-9E9F-5691EA9448F2}"/>
              </a:ext>
            </a:extLst>
          </p:cNvPr>
          <p:cNvSpPr txBox="1"/>
          <p:nvPr/>
        </p:nvSpPr>
        <p:spPr>
          <a:xfrm>
            <a:off x="5103196" y="4430533"/>
            <a:ext cx="263359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chemeClr val="tx1"/>
              </a:buClr>
              <a:defRPr/>
            </a:pPr>
            <a:r>
              <a:rPr lang="ru-RU" sz="1400" dirty="0"/>
              <a:t>Классификацию сердечного ритма пациентов на три и два основных класса (синусовый ритм, фибрилляция предсердий и прочие аритмии)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1037E99-279D-4923-8ECD-1939CC20F640}"/>
              </a:ext>
            </a:extLst>
          </p:cNvPr>
          <p:cNvSpPr txBox="1"/>
          <p:nvPr/>
        </p:nvSpPr>
        <p:spPr>
          <a:xfrm>
            <a:off x="8875764" y="4430533"/>
            <a:ext cx="263359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chemeClr val="tx1"/>
              </a:buClr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Оценка точности классификаторов и выбор наилучшей модели для дальнейшего использования</a:t>
            </a:r>
          </a:p>
        </p:txBody>
      </p:sp>
      <p:sp>
        <p:nvSpPr>
          <p:cNvPr id="4" name="Овал 3"/>
          <p:cNvSpPr/>
          <p:nvPr/>
        </p:nvSpPr>
        <p:spPr>
          <a:xfrm>
            <a:off x="695325" y="4514635"/>
            <a:ext cx="463765" cy="4637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4551045" y="4514635"/>
            <a:ext cx="463765" cy="4637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315325" y="4514635"/>
            <a:ext cx="463765" cy="4637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7212" y="4630756"/>
            <a:ext cx="231522" cy="23152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827" y="4627005"/>
            <a:ext cx="235273" cy="23527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18" y="4655183"/>
            <a:ext cx="207095" cy="20709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BD633FD-8406-45AB-A17A-09E14263CAA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53"/>
          <a:stretch/>
        </p:blipFill>
        <p:spPr>
          <a:xfrm>
            <a:off x="7088532" y="1156929"/>
            <a:ext cx="4408144" cy="2772948"/>
          </a:xfrm>
          <a:prstGeom prst="rect">
            <a:avLst/>
          </a:prstGeom>
        </p:spPr>
      </p:pic>
      <p:sp>
        <p:nvSpPr>
          <p:cNvPr id="17" name="Номер слайда 1">
            <a:extLst>
              <a:ext uri="{FF2B5EF4-FFF2-40B4-BE49-F238E27FC236}">
                <a16:creationId xmlns:a16="http://schemas.microsoft.com/office/drawing/2014/main" id="{4435A5FD-6D82-4EF0-B41C-F691C32CFF72}"/>
              </a:ext>
            </a:extLst>
          </p:cNvPr>
          <p:cNvSpPr txBox="1">
            <a:spLocks/>
          </p:cNvSpPr>
          <p:nvPr/>
        </p:nvSpPr>
        <p:spPr>
          <a:xfrm>
            <a:off x="11945923" y="6547401"/>
            <a:ext cx="304800" cy="36512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ru-RU"/>
            </a:defPPr>
            <a:lvl1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/>
            </a:pPr>
            <a:endParaRPr lang="ru-RU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43C47C-28E5-453A-A81C-3F9EB61E35D6}"/>
              </a:ext>
            </a:extLst>
          </p:cNvPr>
          <p:cNvSpPr txBox="1"/>
          <p:nvPr/>
        </p:nvSpPr>
        <p:spPr>
          <a:xfrm>
            <a:off x="11945922" y="6572611"/>
            <a:ext cx="246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70984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2631BA-D6F2-442F-8873-55B9742B3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552" y="2947971"/>
            <a:ext cx="8703927" cy="1000156"/>
          </a:xfrm>
        </p:spPr>
        <p:txBody>
          <a:bodyPr anchor="t" anchorCtr="0"/>
          <a:lstStyle/>
          <a:p>
            <a:r>
              <a:rPr lang="ru-RU" dirty="0"/>
              <a:t>МАТЕРИАЛЫ И МЕТОДЫ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519248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A8A24C0-3769-44E3-A383-3B49602F10FF}"/>
              </a:ext>
            </a:extLst>
          </p:cNvPr>
          <p:cNvSpPr/>
          <p:nvPr/>
        </p:nvSpPr>
        <p:spPr>
          <a:xfrm>
            <a:off x="695325" y="1665287"/>
            <a:ext cx="4773740" cy="44275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1" name="Диаграмма 10">
            <a:extLst>
              <a:ext uri="{FF2B5EF4-FFF2-40B4-BE49-F238E27FC236}">
                <a16:creationId xmlns:a16="http://schemas.microsoft.com/office/drawing/2014/main" id="{93183BC1-0384-4CA4-A390-73AC25D95A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4060682"/>
              </p:ext>
            </p:extLst>
          </p:nvPr>
        </p:nvGraphicFramePr>
        <p:xfrm>
          <a:off x="695325" y="1665287"/>
          <a:ext cx="4773739" cy="44275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2631BA-D6F2-442F-8873-55B9742B3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МАТЕРИАЛЫ И МЕТОДЫ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F3FAB2D-9167-410B-AF27-3251DF076DC4}"/>
              </a:ext>
            </a:extLst>
          </p:cNvPr>
          <p:cNvSpPr/>
          <p:nvPr/>
        </p:nvSpPr>
        <p:spPr>
          <a:xfrm>
            <a:off x="6445902" y="1562627"/>
            <a:ext cx="505077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200" kern="1200" dirty="0">
                <a:latin typeface="+mj-lt"/>
              </a:rPr>
              <a:t>ОПИСАНИЕ ДАТАСЕТА</a:t>
            </a:r>
            <a:endParaRPr kumimoji="0" lang="ru-RU" sz="2200" i="0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3608D54-97ED-460B-B540-7C7ABD9C46CE}"/>
              </a:ext>
            </a:extLst>
          </p:cNvPr>
          <p:cNvSpPr/>
          <p:nvPr/>
        </p:nvSpPr>
        <p:spPr>
          <a:xfrm>
            <a:off x="6451405" y="2537602"/>
            <a:ext cx="504527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  <a:defRPr/>
            </a:pPr>
            <a:r>
              <a:rPr lang="ru-RU" sz="1600" dirty="0"/>
              <a:t>Данные основывались на </a:t>
            </a:r>
            <a:r>
              <a:rPr lang="ru-RU" sz="1600" dirty="0" err="1"/>
              <a:t>датасете</a:t>
            </a:r>
            <a:r>
              <a:rPr lang="ru-RU" sz="1600" dirty="0"/>
              <a:t> из </a:t>
            </a:r>
            <a:r>
              <a:rPr lang="en-US" sz="1600" dirty="0"/>
              <a:t>“PTB-XL, a large publicly available electrocardiography dataset”</a:t>
            </a:r>
            <a:endParaRPr kumimoji="0" lang="ru-RU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Wingdings" panose="05000000000000000000" pitchFamily="2" charset="2"/>
              <a:buChar char="§"/>
              <a:tabLst/>
              <a:defRPr/>
            </a:pPr>
            <a:endParaRPr lang="ru-RU" sz="1600" kern="1200" dirty="0">
              <a:ea typeface="+mn-ea"/>
              <a:cs typeface="+mn-cs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Число записей 6528, частота дискретизации</a:t>
            </a:r>
            <a:r>
              <a:rPr kumimoji="0" lang="ru-RU" sz="16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500 Гц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Wingdings" panose="05000000000000000000" pitchFamily="2" charset="2"/>
              <a:buChar char="§"/>
              <a:tabLst/>
              <a:defRPr/>
            </a:pPr>
            <a:endParaRPr lang="ru-RU" sz="1600" kern="1200" dirty="0">
              <a:ea typeface="+mn-ea"/>
              <a:cs typeface="+mn-cs"/>
            </a:endParaRPr>
          </a:p>
          <a:p>
            <a:pPr marL="285750" lvl="0" indent="-285750">
              <a:buFont typeface="Wingdings" panose="05000000000000000000" pitchFamily="2" charset="2"/>
              <a:buChar char="§"/>
              <a:defRPr/>
            </a:pPr>
            <a:r>
              <a:rPr lang="ru-RU" sz="1600" dirty="0"/>
              <a:t>AF состоит из записей фибрилляции и трепетания предсердий.</a:t>
            </a:r>
            <a:br>
              <a:rPr lang="en-US" sz="1600" dirty="0"/>
            </a:br>
            <a:r>
              <a:rPr lang="ru-RU" sz="1600" dirty="0"/>
              <a:t>VA - это все другие типы аритмий, объединенные в один большой класс.</a:t>
            </a:r>
            <a:br>
              <a:rPr lang="en-US" sz="1600" dirty="0"/>
            </a:br>
            <a:r>
              <a:rPr lang="en-US" sz="1600" dirty="0"/>
              <a:t>SR – </a:t>
            </a:r>
            <a:r>
              <a:rPr lang="ru-RU" sz="1600" dirty="0"/>
              <a:t>синусовый ритм. Ограничен 2000 записей для баланса</a:t>
            </a:r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36849652-AEBA-4117-9399-F1A1DF221AC6}"/>
              </a:ext>
            </a:extLst>
          </p:cNvPr>
          <p:cNvSpPr txBox="1">
            <a:spLocks/>
          </p:cNvSpPr>
          <p:nvPr/>
        </p:nvSpPr>
        <p:spPr>
          <a:xfrm>
            <a:off x="11945923" y="6547401"/>
            <a:ext cx="304800" cy="36512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ru-RU"/>
            </a:defPPr>
            <a:lvl1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/>
            </a:pPr>
            <a:endParaRPr lang="ru-RU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A0A61B-30B6-4203-B09F-BF085727A168}"/>
              </a:ext>
            </a:extLst>
          </p:cNvPr>
          <p:cNvSpPr txBox="1"/>
          <p:nvPr/>
        </p:nvSpPr>
        <p:spPr>
          <a:xfrm>
            <a:off x="11945922" y="6572611"/>
            <a:ext cx="246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398827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6C9730F-5751-4CDA-BDE1-6ACC7842A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hangingPunct="1"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cs typeface="Arial" panose="020B0604020202020204" pitchFamily="34" charset="0"/>
              </a:rPr>
              <a:t>telemedai.ru</a:t>
            </a:r>
            <a:endParaRPr lang="ru-RU" kern="1200" dirty="0">
              <a:solidFill>
                <a:prstClr val="black">
                  <a:tint val="75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620CB7D-577C-4BB1-8B89-76CCBC0BD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МАТЕРИАЛЫ И МЕТОДЫ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7A2B115-4C0A-43D2-8083-2F19C75E9715}"/>
              </a:ext>
            </a:extLst>
          </p:cNvPr>
          <p:cNvSpPr/>
          <p:nvPr/>
        </p:nvSpPr>
        <p:spPr bwMode="auto">
          <a:xfrm>
            <a:off x="-1" y="1268413"/>
            <a:ext cx="12192001" cy="482441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2EECD4C1-D69A-49A3-812B-D6384E53CD1F}"/>
              </a:ext>
            </a:extLst>
          </p:cNvPr>
          <p:cNvSpPr/>
          <p:nvPr/>
        </p:nvSpPr>
        <p:spPr>
          <a:xfrm>
            <a:off x="586572" y="1400207"/>
            <a:ext cx="108819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ru-RU" sz="2800" b="1" dirty="0">
                <a:solidFill>
                  <a:schemeClr val="bg1"/>
                </a:solidFill>
                <a:latin typeface="+mj-lt"/>
              </a:rPr>
              <a:t>ПРЕДСТАВЛЕНИЕ ДАННЫХ</a:t>
            </a:r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D14D4A33-21AF-4A11-9E3D-E4E142EBE803}"/>
              </a:ext>
            </a:extLst>
          </p:cNvPr>
          <p:cNvSpPr/>
          <p:nvPr/>
        </p:nvSpPr>
        <p:spPr>
          <a:xfrm>
            <a:off x="1039145" y="5058877"/>
            <a:ext cx="19897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Представление в виде изображения с 12 отведениями</a:t>
            </a:r>
          </a:p>
        </p:txBody>
      </p:sp>
      <p:sp>
        <p:nvSpPr>
          <p:cNvPr id="83" name="Прямоугольник 82">
            <a:extLst>
              <a:ext uri="{FF2B5EF4-FFF2-40B4-BE49-F238E27FC236}">
                <a16:creationId xmlns:a16="http://schemas.microsoft.com/office/drawing/2014/main" id="{B136061F-A028-4830-B164-0457F99A2C44}"/>
              </a:ext>
            </a:extLst>
          </p:cNvPr>
          <p:cNvSpPr/>
          <p:nvPr/>
        </p:nvSpPr>
        <p:spPr>
          <a:xfrm>
            <a:off x="4150459" y="5058877"/>
            <a:ext cx="32988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Tx/>
              <a:tabLst/>
              <a:defRPr/>
            </a:pPr>
            <a:r>
              <a:rPr kumimoji="0" lang="ru-RU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Представление в виде спектрограммы</a:t>
            </a:r>
          </a:p>
        </p:txBody>
      </p:sp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4890EEC4-B1FB-46D6-B9EE-9A2BCCC64798}"/>
              </a:ext>
            </a:extLst>
          </p:cNvPr>
          <p:cNvSpPr/>
          <p:nvPr/>
        </p:nvSpPr>
        <p:spPr>
          <a:xfrm>
            <a:off x="8570886" y="5063850"/>
            <a:ext cx="26665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Tx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Представление в виде проекций векторной ЭКГ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3112C446-0365-4F0A-84A1-4948721B9F10}"/>
              </a:ext>
            </a:extLst>
          </p:cNvPr>
          <p:cNvSpPr/>
          <p:nvPr/>
        </p:nvSpPr>
        <p:spPr>
          <a:xfrm>
            <a:off x="695325" y="2126376"/>
            <a:ext cx="10801350" cy="2932501"/>
          </a:xfrm>
          <a:prstGeom prst="roundRect">
            <a:avLst>
              <a:gd name="adj" fmla="val 10348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8ADF1C3-41ED-44A7-8E4B-BF0DC3C704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1" t="4658" r="2704" b="8284"/>
          <a:stretch/>
        </p:blipFill>
        <p:spPr>
          <a:xfrm>
            <a:off x="964624" y="2262839"/>
            <a:ext cx="2146334" cy="2661911"/>
          </a:xfrm>
          <a:custGeom>
            <a:avLst/>
            <a:gdLst>
              <a:gd name="connsiteX0" fmla="*/ 117429 w 1597537"/>
              <a:gd name="connsiteY0" fmla="*/ 0 h 1981286"/>
              <a:gd name="connsiteX1" fmla="*/ 1480108 w 1597537"/>
              <a:gd name="connsiteY1" fmla="*/ 0 h 1981286"/>
              <a:gd name="connsiteX2" fmla="*/ 1519667 w 1597537"/>
              <a:gd name="connsiteY2" fmla="*/ 7987 h 1981286"/>
              <a:gd name="connsiteX3" fmla="*/ 1597537 w 1597537"/>
              <a:gd name="connsiteY3" fmla="*/ 125466 h 1981286"/>
              <a:gd name="connsiteX4" fmla="*/ 1597537 w 1597537"/>
              <a:gd name="connsiteY4" fmla="*/ 1853788 h 1981286"/>
              <a:gd name="connsiteX5" fmla="*/ 1519667 w 1597537"/>
              <a:gd name="connsiteY5" fmla="*/ 1971268 h 1981286"/>
              <a:gd name="connsiteX6" fmla="*/ 1470043 w 1597537"/>
              <a:gd name="connsiteY6" fmla="*/ 1981286 h 1981286"/>
              <a:gd name="connsiteX7" fmla="*/ 127494 w 1597537"/>
              <a:gd name="connsiteY7" fmla="*/ 1981286 h 1981286"/>
              <a:gd name="connsiteX8" fmla="*/ 77871 w 1597537"/>
              <a:gd name="connsiteY8" fmla="*/ 1971268 h 1981286"/>
              <a:gd name="connsiteX9" fmla="*/ 0 w 1597537"/>
              <a:gd name="connsiteY9" fmla="*/ 1853788 h 1981286"/>
              <a:gd name="connsiteX10" fmla="*/ 0 w 1597537"/>
              <a:gd name="connsiteY10" fmla="*/ 125466 h 1981286"/>
              <a:gd name="connsiteX11" fmla="*/ 77871 w 1597537"/>
              <a:gd name="connsiteY11" fmla="*/ 7987 h 198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97537" h="1981286">
                <a:moveTo>
                  <a:pt x="117429" y="0"/>
                </a:moveTo>
                <a:lnTo>
                  <a:pt x="1480108" y="0"/>
                </a:lnTo>
                <a:lnTo>
                  <a:pt x="1519667" y="7987"/>
                </a:lnTo>
                <a:cubicBezTo>
                  <a:pt x="1565428" y="27342"/>
                  <a:pt x="1597537" y="72654"/>
                  <a:pt x="1597537" y="125466"/>
                </a:cubicBezTo>
                <a:lnTo>
                  <a:pt x="1597537" y="1853788"/>
                </a:lnTo>
                <a:cubicBezTo>
                  <a:pt x="1597537" y="1906600"/>
                  <a:pt x="1565428" y="1951912"/>
                  <a:pt x="1519667" y="1971268"/>
                </a:cubicBezTo>
                <a:lnTo>
                  <a:pt x="1470043" y="1981286"/>
                </a:lnTo>
                <a:lnTo>
                  <a:pt x="127494" y="1981286"/>
                </a:lnTo>
                <a:lnTo>
                  <a:pt x="77871" y="1971268"/>
                </a:lnTo>
                <a:cubicBezTo>
                  <a:pt x="32109" y="1951912"/>
                  <a:pt x="0" y="1906600"/>
                  <a:pt x="0" y="1853788"/>
                </a:cubicBezTo>
                <a:lnTo>
                  <a:pt x="0" y="125466"/>
                </a:lnTo>
                <a:cubicBezTo>
                  <a:pt x="0" y="72654"/>
                  <a:pt x="32109" y="27342"/>
                  <a:pt x="77871" y="7987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82C7045-6289-4564-9A13-A70A1B455A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5523" r="6277" b="9514"/>
          <a:stretch/>
        </p:blipFill>
        <p:spPr>
          <a:xfrm>
            <a:off x="8488830" y="2350356"/>
            <a:ext cx="2830690" cy="2299596"/>
          </a:xfrm>
          <a:custGeom>
            <a:avLst/>
            <a:gdLst>
              <a:gd name="connsiteX0" fmla="*/ 73470 w 1999080"/>
              <a:gd name="connsiteY0" fmla="*/ 0 h 1624013"/>
              <a:gd name="connsiteX1" fmla="*/ 1922644 w 1999080"/>
              <a:gd name="connsiteY1" fmla="*/ 0 h 1624013"/>
              <a:gd name="connsiteX2" fmla="*/ 1937990 w 1999080"/>
              <a:gd name="connsiteY2" fmla="*/ 3098 h 1624013"/>
              <a:gd name="connsiteX3" fmla="*/ 1999080 w 1999080"/>
              <a:gd name="connsiteY3" fmla="*/ 95261 h 1624013"/>
              <a:gd name="connsiteX4" fmla="*/ 1999080 w 1999080"/>
              <a:gd name="connsiteY4" fmla="*/ 1523990 h 1624013"/>
              <a:gd name="connsiteX5" fmla="*/ 1899057 w 1999080"/>
              <a:gd name="connsiteY5" fmla="*/ 1624013 h 1624013"/>
              <a:gd name="connsiteX6" fmla="*/ 97057 w 1999080"/>
              <a:gd name="connsiteY6" fmla="*/ 1624013 h 1624013"/>
              <a:gd name="connsiteX7" fmla="*/ 4894 w 1999080"/>
              <a:gd name="connsiteY7" fmla="*/ 1562924 h 1624013"/>
              <a:gd name="connsiteX8" fmla="*/ 0 w 1999080"/>
              <a:gd name="connsiteY8" fmla="*/ 1538681 h 1624013"/>
              <a:gd name="connsiteX9" fmla="*/ 0 w 1999080"/>
              <a:gd name="connsiteY9" fmla="*/ 80570 h 1624013"/>
              <a:gd name="connsiteX10" fmla="*/ 4894 w 1999080"/>
              <a:gd name="connsiteY10" fmla="*/ 56328 h 1624013"/>
              <a:gd name="connsiteX11" fmla="*/ 58124 w 1999080"/>
              <a:gd name="connsiteY11" fmla="*/ 3098 h 162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99080" h="1624013">
                <a:moveTo>
                  <a:pt x="73470" y="0"/>
                </a:moveTo>
                <a:lnTo>
                  <a:pt x="1922644" y="0"/>
                </a:lnTo>
                <a:lnTo>
                  <a:pt x="1937990" y="3098"/>
                </a:lnTo>
                <a:cubicBezTo>
                  <a:pt x="1973890" y="18283"/>
                  <a:pt x="1999080" y="53830"/>
                  <a:pt x="1999080" y="95261"/>
                </a:cubicBezTo>
                <a:lnTo>
                  <a:pt x="1999080" y="1523990"/>
                </a:lnTo>
                <a:cubicBezTo>
                  <a:pt x="1999080" y="1579231"/>
                  <a:pt x="1954298" y="1624013"/>
                  <a:pt x="1899057" y="1624013"/>
                </a:cubicBezTo>
                <a:lnTo>
                  <a:pt x="97057" y="1624013"/>
                </a:lnTo>
                <a:cubicBezTo>
                  <a:pt x="55626" y="1624013"/>
                  <a:pt x="20079" y="1598823"/>
                  <a:pt x="4894" y="1562924"/>
                </a:cubicBezTo>
                <a:lnTo>
                  <a:pt x="0" y="1538681"/>
                </a:lnTo>
                <a:lnTo>
                  <a:pt x="0" y="80570"/>
                </a:lnTo>
                <a:lnTo>
                  <a:pt x="4894" y="56328"/>
                </a:lnTo>
                <a:cubicBezTo>
                  <a:pt x="15017" y="32395"/>
                  <a:pt x="34190" y="13221"/>
                  <a:pt x="58124" y="3098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980776E-4EEB-4252-8E46-329680EFA0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2" t="12606" r="15146" b="21999"/>
          <a:stretch/>
        </p:blipFill>
        <p:spPr>
          <a:xfrm>
            <a:off x="3504317" y="2544426"/>
            <a:ext cx="4591154" cy="1911457"/>
          </a:xfrm>
          <a:custGeom>
            <a:avLst/>
            <a:gdLst>
              <a:gd name="connsiteX0" fmla="*/ 70651 w 2390775"/>
              <a:gd name="connsiteY0" fmla="*/ 0 h 995363"/>
              <a:gd name="connsiteX1" fmla="*/ 2320124 w 2390775"/>
              <a:gd name="connsiteY1" fmla="*/ 0 h 995363"/>
              <a:gd name="connsiteX2" fmla="*/ 2390775 w 2390775"/>
              <a:gd name="connsiteY2" fmla="*/ 70651 h 995363"/>
              <a:gd name="connsiteX3" fmla="*/ 2390775 w 2390775"/>
              <a:gd name="connsiteY3" fmla="*/ 924712 h 995363"/>
              <a:gd name="connsiteX4" fmla="*/ 2320124 w 2390775"/>
              <a:gd name="connsiteY4" fmla="*/ 995363 h 995363"/>
              <a:gd name="connsiteX5" fmla="*/ 70651 w 2390775"/>
              <a:gd name="connsiteY5" fmla="*/ 995363 h 995363"/>
              <a:gd name="connsiteX6" fmla="*/ 0 w 2390775"/>
              <a:gd name="connsiteY6" fmla="*/ 924712 h 995363"/>
              <a:gd name="connsiteX7" fmla="*/ 0 w 2390775"/>
              <a:gd name="connsiteY7" fmla="*/ 70651 h 995363"/>
              <a:gd name="connsiteX8" fmla="*/ 70651 w 2390775"/>
              <a:gd name="connsiteY8" fmla="*/ 0 h 995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0775" h="995363">
                <a:moveTo>
                  <a:pt x="70651" y="0"/>
                </a:moveTo>
                <a:lnTo>
                  <a:pt x="2320124" y="0"/>
                </a:lnTo>
                <a:cubicBezTo>
                  <a:pt x="2359143" y="0"/>
                  <a:pt x="2390775" y="31632"/>
                  <a:pt x="2390775" y="70651"/>
                </a:cubicBezTo>
                <a:lnTo>
                  <a:pt x="2390775" y="924712"/>
                </a:lnTo>
                <a:cubicBezTo>
                  <a:pt x="2390775" y="963731"/>
                  <a:pt x="2359143" y="995363"/>
                  <a:pt x="2320124" y="995363"/>
                </a:cubicBezTo>
                <a:lnTo>
                  <a:pt x="70651" y="995363"/>
                </a:lnTo>
                <a:cubicBezTo>
                  <a:pt x="31632" y="995363"/>
                  <a:pt x="0" y="963731"/>
                  <a:pt x="0" y="924712"/>
                </a:cubicBezTo>
                <a:lnTo>
                  <a:pt x="0" y="70651"/>
                </a:lnTo>
                <a:cubicBezTo>
                  <a:pt x="0" y="31632"/>
                  <a:pt x="31632" y="0"/>
                  <a:pt x="70651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Номер слайда 1">
            <a:extLst>
              <a:ext uri="{FF2B5EF4-FFF2-40B4-BE49-F238E27FC236}">
                <a16:creationId xmlns:a16="http://schemas.microsoft.com/office/drawing/2014/main" id="{66FEC960-DD27-4103-A9FB-71CFDF045F9A}"/>
              </a:ext>
            </a:extLst>
          </p:cNvPr>
          <p:cNvSpPr txBox="1">
            <a:spLocks/>
          </p:cNvSpPr>
          <p:nvPr/>
        </p:nvSpPr>
        <p:spPr>
          <a:xfrm>
            <a:off x="11945923" y="6547401"/>
            <a:ext cx="304800" cy="36512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ru-RU"/>
            </a:defPPr>
            <a:lvl1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/>
            </a:pPr>
            <a:endParaRPr lang="ru-RU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D198D2-9BB1-4250-93F6-9864B89DF3BC}"/>
              </a:ext>
            </a:extLst>
          </p:cNvPr>
          <p:cNvSpPr txBox="1"/>
          <p:nvPr/>
        </p:nvSpPr>
        <p:spPr>
          <a:xfrm>
            <a:off x="11945922" y="6572611"/>
            <a:ext cx="246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185535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2631BA-D6F2-442F-8873-55B9742B3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МАТЕРИАЛЫ И МЕТОДЫ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F3FAB2D-9167-410B-AF27-3251DF076DC4}"/>
              </a:ext>
            </a:extLst>
          </p:cNvPr>
          <p:cNvSpPr/>
          <p:nvPr/>
        </p:nvSpPr>
        <p:spPr>
          <a:xfrm>
            <a:off x="6445902" y="1562627"/>
            <a:ext cx="517294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200" kern="1200" dirty="0">
                <a:latin typeface="+mj-lt"/>
              </a:rPr>
              <a:t>ПРЕДСТАВЛЕНИЕ В ВИДЕ ИЗОБРАЖЕНИЯ</a:t>
            </a:r>
            <a:endParaRPr kumimoji="0" lang="ru-RU" sz="2200" i="0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3608D54-97ED-460B-B540-7C7ABD9C46CE}"/>
              </a:ext>
            </a:extLst>
          </p:cNvPr>
          <p:cNvSpPr/>
          <p:nvPr/>
        </p:nvSpPr>
        <p:spPr>
          <a:xfrm>
            <a:off x="6451405" y="2537602"/>
            <a:ext cx="504527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Были взяты 12 отведений,</a:t>
            </a:r>
            <a:r>
              <a:rPr kumimoji="0" lang="ru-RU" sz="16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и построены в одном пространстве с одной вертикальной осью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Wingdings" panose="05000000000000000000" pitchFamily="2" charset="2"/>
              <a:buChar char="§"/>
              <a:tabLst/>
              <a:defRPr/>
            </a:pPr>
            <a:endParaRPr lang="ru-RU" sz="1600" kern="1200" dirty="0">
              <a:ea typeface="+mn-ea"/>
              <a:cs typeface="+mn-cs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Полученный график переводился в формат изображения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Wingdings" panose="05000000000000000000" pitchFamily="2" charset="2"/>
              <a:buChar char="§"/>
              <a:tabLst/>
              <a:defRPr/>
            </a:pPr>
            <a:endParaRPr lang="ru-RU" sz="1600" kern="1200" dirty="0">
              <a:ea typeface="+mn-ea"/>
              <a:cs typeface="+mn-cs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Дальше производилось</a:t>
            </a:r>
            <a:r>
              <a:rPr kumimoji="0" lang="ru-RU" sz="16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сжатие изображения в 2 раза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48" y="1160464"/>
            <a:ext cx="4247968" cy="49323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39FD126B-4F7F-49A1-84FD-DBEC7725935E}"/>
              </a:ext>
            </a:extLst>
          </p:cNvPr>
          <p:cNvSpPr txBox="1">
            <a:spLocks/>
          </p:cNvSpPr>
          <p:nvPr/>
        </p:nvSpPr>
        <p:spPr>
          <a:xfrm>
            <a:off x="11945923" y="6547401"/>
            <a:ext cx="304800" cy="36512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ru-RU"/>
            </a:defPPr>
            <a:lvl1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/>
            </a:pPr>
            <a:endParaRPr lang="ru-RU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4BD653-8DDF-4363-B7E9-B43CBD267717}"/>
              </a:ext>
            </a:extLst>
          </p:cNvPr>
          <p:cNvSpPr txBox="1"/>
          <p:nvPr/>
        </p:nvSpPr>
        <p:spPr>
          <a:xfrm>
            <a:off x="11945922" y="6572611"/>
            <a:ext cx="246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469682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2631BA-D6F2-442F-8873-55B9742B3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МАТЕРИАЛЫ И МЕТОДЫ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F3FAB2D-9167-410B-AF27-3251DF076DC4}"/>
              </a:ext>
            </a:extLst>
          </p:cNvPr>
          <p:cNvSpPr/>
          <p:nvPr/>
        </p:nvSpPr>
        <p:spPr>
          <a:xfrm>
            <a:off x="597551" y="1642141"/>
            <a:ext cx="517294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200" kern="1200" dirty="0">
                <a:latin typeface="+mj-lt"/>
              </a:rPr>
              <a:t>ПРЕДСТАВЛЕНИЕ В ВИДЕ СПЕКТРОГРАММЫ</a:t>
            </a:r>
            <a:endParaRPr kumimoji="0" lang="ru-RU" sz="2200" i="0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3608D54-97ED-460B-B540-7C7ABD9C46CE}"/>
              </a:ext>
            </a:extLst>
          </p:cNvPr>
          <p:cNvSpPr/>
          <p:nvPr/>
        </p:nvSpPr>
        <p:spPr>
          <a:xfrm>
            <a:off x="603054" y="2617116"/>
            <a:ext cx="504527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Были взяты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I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lang="ru-RU" sz="1600" dirty="0"/>
              <a:t>и </a:t>
            </a:r>
            <a:r>
              <a:rPr lang="en-US" sz="1600" dirty="0"/>
              <a:t>V</a:t>
            </a:r>
            <a:r>
              <a:rPr lang="ru-RU" sz="1600" dirty="0"/>
              <a:t>1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отведение</a:t>
            </a:r>
            <a:r>
              <a:rPr kumimoji="0" lang="ru-RU" sz="16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lang="ru-RU" sz="1600" dirty="0"/>
              <a:t>и применено непрерывное </a:t>
            </a:r>
            <a:r>
              <a:rPr lang="ru-RU" sz="1600" dirty="0" err="1"/>
              <a:t>вейвлет</a:t>
            </a:r>
            <a:r>
              <a:rPr lang="ru-RU" sz="1600" dirty="0"/>
              <a:t> преобразование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Wingdings" panose="05000000000000000000" pitchFamily="2" charset="2"/>
              <a:buChar char="§"/>
              <a:tabLst/>
              <a:defRPr/>
            </a:pPr>
            <a:endParaRPr lang="ru-RU" sz="1600" kern="1200" dirty="0">
              <a:ea typeface="+mn-ea"/>
              <a:cs typeface="+mn-cs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Основными 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вейвлетами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были выбраны «мексиканская шляпа»,</a:t>
            </a:r>
            <a:r>
              <a:rPr kumimoji="0" lang="ru-RU" sz="16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вейвлет</a:t>
            </a:r>
            <a:r>
              <a:rPr kumimoji="0" lang="ru-RU" sz="16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Морле</a:t>
            </a:r>
            <a:r>
              <a:rPr kumimoji="0" lang="ru-RU" sz="16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и Шеннона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Wingdings" panose="05000000000000000000" pitchFamily="2" charset="2"/>
              <a:buChar char="§"/>
              <a:tabLst/>
              <a:defRPr/>
            </a:pPr>
            <a:endParaRPr lang="ru-RU" sz="1600" kern="1200" dirty="0">
              <a:ea typeface="+mn-ea"/>
              <a:cs typeface="+mn-cs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Дальше полученная</a:t>
            </a:r>
            <a:r>
              <a:rPr kumimoji="0" lang="ru-RU" sz="16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матрица комплексных чисел подавалась на вход. Были рассмотрены варианты разделения по действительным и мнимым каналам, а также взятия по модулю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793" y="2026861"/>
            <a:ext cx="5271882" cy="24324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DF138B7E-9057-46DB-ADA5-5B57E74222CF}"/>
              </a:ext>
            </a:extLst>
          </p:cNvPr>
          <p:cNvSpPr txBox="1">
            <a:spLocks/>
          </p:cNvSpPr>
          <p:nvPr/>
        </p:nvSpPr>
        <p:spPr>
          <a:xfrm>
            <a:off x="11945923" y="6547401"/>
            <a:ext cx="304800" cy="36512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ru-RU"/>
            </a:defPPr>
            <a:lvl1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/>
            </a:pPr>
            <a:endParaRPr lang="ru-RU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29D7F7-267D-4ED5-BA55-6C446DD54706}"/>
              </a:ext>
            </a:extLst>
          </p:cNvPr>
          <p:cNvSpPr txBox="1"/>
          <p:nvPr/>
        </p:nvSpPr>
        <p:spPr>
          <a:xfrm>
            <a:off x="11945923" y="6581001"/>
            <a:ext cx="388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1" name="Номер слайда 1">
            <a:extLst>
              <a:ext uri="{FF2B5EF4-FFF2-40B4-BE49-F238E27FC236}">
                <a16:creationId xmlns:a16="http://schemas.microsoft.com/office/drawing/2014/main" id="{34E6BC9D-6F16-4035-9B5E-A1C9012F3463}"/>
              </a:ext>
            </a:extLst>
          </p:cNvPr>
          <p:cNvSpPr txBox="1">
            <a:spLocks/>
          </p:cNvSpPr>
          <p:nvPr/>
        </p:nvSpPr>
        <p:spPr>
          <a:xfrm>
            <a:off x="11945923" y="6547401"/>
            <a:ext cx="304800" cy="36512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ru-RU"/>
            </a:defPPr>
            <a:lvl1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/>
            </a:pPr>
            <a:endParaRPr lang="ru-RU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7E977B-C79E-4DB7-B36B-9ED66749FA95}"/>
              </a:ext>
            </a:extLst>
          </p:cNvPr>
          <p:cNvSpPr txBox="1"/>
          <p:nvPr/>
        </p:nvSpPr>
        <p:spPr>
          <a:xfrm>
            <a:off x="11945922" y="6572611"/>
            <a:ext cx="246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05492680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PKS_2023_2">
  <a:themeElements>
    <a:clrScheme name="КМУ-2">
      <a:dk1>
        <a:srgbClr val="575757"/>
      </a:dk1>
      <a:lt1>
        <a:srgbClr val="FFFFFF"/>
      </a:lt1>
      <a:dk2>
        <a:srgbClr val="2B2B2B"/>
      </a:dk2>
      <a:lt2>
        <a:srgbClr val="FFFFFF"/>
      </a:lt2>
      <a:accent1>
        <a:srgbClr val="652D89"/>
      </a:accent1>
      <a:accent2>
        <a:srgbClr val="ED8023"/>
      </a:accent2>
      <a:accent3>
        <a:srgbClr val="B62D50"/>
      </a:accent3>
      <a:accent4>
        <a:srgbClr val="29235C"/>
      </a:accent4>
      <a:accent5>
        <a:srgbClr val="3122A8"/>
      </a:accent5>
      <a:accent6>
        <a:srgbClr val="EE8121"/>
      </a:accent6>
      <a:hlink>
        <a:srgbClr val="3D98E3"/>
      </a:hlink>
      <a:folHlink>
        <a:srgbClr val="97CEFF"/>
      </a:folHlink>
    </a:clrScheme>
    <a:fontScheme name="ЦДиТ_проба 2">
      <a:majorFont>
        <a:latin typeface="Panton Bold"/>
        <a:ea typeface=""/>
        <a:cs typeface=""/>
      </a:majorFont>
      <a:minorFont>
        <a:latin typeface="Panton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KS_2023_2" id="{48AFEDFD-36A3-4406-8DF0-17FB0BED1F40}" vid="{2DA468BD-2BAF-4021-9DD3-AE2E5248BB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</TotalTime>
  <Words>717</Words>
  <Application>Microsoft Office PowerPoint</Application>
  <PresentationFormat>Широкоэкранный</PresentationFormat>
  <Paragraphs>132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Panton</vt:lpstr>
      <vt:lpstr>Panton Bold</vt:lpstr>
      <vt:lpstr>Wingdings</vt:lpstr>
      <vt:lpstr>Тема Office</vt:lpstr>
      <vt:lpstr>NPKS_2023_2</vt:lpstr>
      <vt:lpstr>Разработка метода обработки сигнала ЭКГ для эффективной оценки сердечного ритма пациента с использованием свёрточной нейронной сети</vt:lpstr>
      <vt:lpstr>ВВЕДЕНИЕ</vt:lpstr>
      <vt:lpstr>ВВЕДЕНИЕ</vt:lpstr>
      <vt:lpstr>ВВЕДЕНИЕ</vt:lpstr>
      <vt:lpstr>МАТЕРИАЛЫ И МЕТОДЫ</vt:lpstr>
      <vt:lpstr>МАТЕРИАЛЫ И МЕТОДЫ</vt:lpstr>
      <vt:lpstr>МАТЕРИАЛЫ И МЕТОДЫ</vt:lpstr>
      <vt:lpstr>МАТЕРИАЛЫ И МЕТОДЫ</vt:lpstr>
      <vt:lpstr>МАТЕРИАЛЫ И МЕТОДЫ</vt:lpstr>
      <vt:lpstr>МАТЕРИАЛЫ И МЕТОДЫ</vt:lpstr>
      <vt:lpstr>МАТЕРИАЛЫ И МЕТОДЫ</vt:lpstr>
      <vt:lpstr>РЕЗУЛЬТАТЫ</vt:lpstr>
      <vt:lpstr>РЕЗУЛЬТАТЫ</vt:lpstr>
      <vt:lpstr>ОБСУЖДЕНИЕ</vt:lpstr>
      <vt:lpstr>ОБСУЖДЕНИЕ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презентации</dc:title>
  <dc:creator>Учетная запись Майкрософт</dc:creator>
  <cp:lastModifiedBy>Даниил Гордиенко</cp:lastModifiedBy>
  <cp:revision>105</cp:revision>
  <dcterms:created xsi:type="dcterms:W3CDTF">2024-03-19T09:19:06Z</dcterms:created>
  <dcterms:modified xsi:type="dcterms:W3CDTF">2024-03-20T16:10:09Z</dcterms:modified>
</cp:coreProperties>
</file>